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322" r:id="rId2"/>
    <p:sldId id="266" r:id="rId3"/>
    <p:sldId id="279" r:id="rId4"/>
    <p:sldId id="269" r:id="rId5"/>
    <p:sldId id="319" r:id="rId6"/>
    <p:sldId id="311" r:id="rId7"/>
    <p:sldId id="320" r:id="rId8"/>
    <p:sldId id="302" r:id="rId9"/>
    <p:sldId id="323" r:id="rId10"/>
    <p:sldId id="315" r:id="rId11"/>
    <p:sldId id="316" r:id="rId12"/>
    <p:sldId id="314" r:id="rId13"/>
    <p:sldId id="317" r:id="rId14"/>
  </p:sldIdLst>
  <p:sldSz cx="9144000" cy="6858000" type="screen4x3"/>
  <p:notesSz cx="9947275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CCFF"/>
    <a:srgbClr val="2BE31D"/>
    <a:srgbClr val="27B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6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explosion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4.1348097112860943E-2"/>
                  <c:y val="0.135413385826771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23392388451448E-2"/>
                  <c:y val="0.120027559055118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трансферты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7.0000000000000021E-2</c:v>
                </c:pt>
                <c:pt idx="1">
                  <c:v>6.0000000000000012E-2</c:v>
                </c:pt>
                <c:pt idx="2">
                  <c:v>0.73000000000000009</c:v>
                </c:pt>
                <c:pt idx="3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690758967629044"/>
          <c:y val="0.26817541557305336"/>
          <c:w val="0.24364796587926524"/>
          <c:h val="0.5787045785943426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08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4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318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849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31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59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743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81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478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7B9A-0870-4EA6-89CF-684B1BED6469}" type="datetimeFigureOut">
              <a:rPr lang="en-US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31E3-BA61-426C-BA12-CD71F34DFB1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491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>
                <a:solidFill>
                  <a:srgbClr val="FDFF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FF20-FB21-4B2A-8F57-E3EA81F006A8}" type="datetimeFigureOut">
              <a:rPr lang="en-US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F787-8D7A-464D-BEC5-C7D6A294E65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44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29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>
                <a:solidFill>
                  <a:srgbClr val="FDFF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C3A0-FEA7-49F8-BC77-44337CA9CA31}" type="datetimeFigureOut">
              <a:rPr lang="en-US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48FF-4930-409F-BD48-334FFC66BF5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25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82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68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17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8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05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3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ACCB8D2-0603-4733-B255-9EAFE281677A}" type="datetimeFigureOut">
              <a:rPr lang="en-US" smtClean="0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4668E57-0E2C-4BEF-9809-156A1F5D9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6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937" y="1786834"/>
            <a:ext cx="8709474" cy="7122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Проект бюджета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50635"/>
            <a:ext cx="5688632" cy="1006843"/>
          </a:xfrm>
        </p:spPr>
        <p:txBody>
          <a:bodyPr>
            <a:noAutofit/>
          </a:bodyPr>
          <a:lstStyle/>
          <a:p>
            <a:pPr marL="531813" indent="-519113"/>
            <a:r>
              <a:rPr lang="ru-RU" sz="2400" b="1" dirty="0" smtClean="0">
                <a:latin typeface="a_AvanteTitulGr" panose="020B0902020202020204" pitchFamily="34" charset="-52"/>
              </a:rPr>
              <a:t>    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муниципального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образования «Черноярский муниципальный район Астраханской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области» на 2024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год и плановый период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2025-2026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годов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2" y="100458"/>
            <a:ext cx="1638706" cy="1182158"/>
          </a:xfrm>
          <a:prstGeom prst="rect">
            <a:avLst/>
          </a:prstGeom>
        </p:spPr>
      </p:pic>
      <p:pic>
        <p:nvPicPr>
          <p:cNvPr id="1026" name="Picture 2" descr="https://r2.mt.ru/r19/photo26C2/20005638897-0/jpg/bp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1" y="5563730"/>
            <a:ext cx="1591573" cy="117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3343" y="5563729"/>
            <a:ext cx="1609170" cy="1236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8912" y="5535064"/>
            <a:ext cx="2103524" cy="1294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43" y="95533"/>
            <a:ext cx="1609170" cy="118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6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2" y="116632"/>
            <a:ext cx="8423275" cy="72008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расходов по разделам бюджетной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в бюджете          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«Черноярский муниципальный район Астраханской области»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7523304"/>
              </p:ext>
            </p:extLst>
          </p:nvPr>
        </p:nvGraphicFramePr>
        <p:xfrm>
          <a:off x="360362" y="836713"/>
          <a:ext cx="8423275" cy="5616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2474"/>
                <a:gridCol w="1111619"/>
                <a:gridCol w="1071865"/>
                <a:gridCol w="974691"/>
                <a:gridCol w="1101313"/>
                <a:gridCol w="1101313"/>
              </a:tblGrid>
              <a:tr h="4649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аздел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структура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отклонение,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0100 ОБЩЕГОСУДАРСТВЕННЫЕ ВОПРОСЫ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46641,6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48184,8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1543,2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5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0300 НАЦИОНАЛЬНАЯ БЕЗОПАСНОСТЬ И ПРАВООХРАНИТЕЛЬНАЯ ДЕЯТЕЛЬНОСТЬ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-1887,6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0400 НАЦИОНАЛЬНАЯ ЭКОНОМИКА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51044,8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63286,2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12241,4</a:t>
                      </a:r>
                    </a:p>
                  </a:txBody>
                  <a:tcPr marL="9525" marR="9525" marT="9525" marB="0" anchor="ctr"/>
                </a:tc>
              </a:tr>
              <a:tr h="495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0500 ЖИЛИЩНО-КОММУНАЛЬНОЕ ХОЗЯЙСТВО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127089,4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72669,8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-54419,6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0700 ОБРАЗОВАНИЕ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323081,3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355561,0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32479,7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0800 КУЛЬТУРА, КИНЕМАТОГРАФИЯ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11535,0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28681,3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248,6%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17146,3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 СОЦИАЛЬНАЯ ПОЛИТИКА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 ФИЗИЧЕСКАЯ КУЛЬТУРА И СПОРТ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</a:t>
                      </a:r>
                    </a:p>
                  </a:txBody>
                  <a:tcPr marL="9525" marR="9525" marT="9525" marB="0" anchor="ctr"/>
                </a:tc>
              </a:tr>
              <a:tr h="34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1200 СРЕДСТВА МАССОВОЙ ИНФОРМАЦИИ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1300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ОБСЛУЖИВАНИЕ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ГОСУДАРСТВЕННОГО (МУНИЦИПАЛЬНОГО ) ДОЛГА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28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1400 МБТ ОБЩЕГО ХАРАКТЕРА БЮДЖЕТАМ СУБЪЕКТОВ РФ И МО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18259,1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25535,0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139,8%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7275,9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606 500,4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15081,0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0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72008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 indent="800100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бюджета на 2024-2025 год по МО «Черноярский муниципальный район Астраханской области»</a:t>
            </a:r>
            <a:r>
              <a:rPr lang="ru-RU" alt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157531"/>
              </p:ext>
            </p:extLst>
          </p:nvPr>
        </p:nvGraphicFramePr>
        <p:xfrm>
          <a:off x="395536" y="836712"/>
          <a:ext cx="8352928" cy="5614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3632"/>
                <a:gridCol w="1700501"/>
                <a:gridCol w="1698795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49942,6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49858,2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3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4421,4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4421,4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60856,1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54672,2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4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21502,1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21502,1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9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327157,0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305275,7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22477,6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22477,6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6503,3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6408,1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ОБСЛУЖИВАНИЕ ГОСУДАРСТВЕННОГО (МУНИЦИПАЛЬНОГО ) ДОЛГА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9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МЕЖБЮДЖЕТНЫЕ ТРАНСФЕРТЫ ОБЩЕГО ХАРАКТЕРА БЮДЖЕТАМ СУБЪЕКТОВ РФ И МО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24706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14625,8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518966,1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480641,1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5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6963,1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14532,9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5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БЮДЖЕТ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525 929,2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495 174,0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5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865188"/>
            <a:ext cx="8423275" cy="6155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Проект бюджета МО «Черноярский муниципальный район Астраханской области» на 2024 год и плановый период  2025-2026 годов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9376768"/>
              </p:ext>
            </p:extLst>
          </p:nvPr>
        </p:nvGraphicFramePr>
        <p:xfrm>
          <a:off x="539551" y="2060848"/>
          <a:ext cx="7992888" cy="298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792088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2024 год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2025 год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2026год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Доходы бюджета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599 700,4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519 129,2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488 374,0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Расходы бюджета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606 500,4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525 929,2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495 174,0</a:t>
                      </a:r>
                    </a:p>
                    <a:p>
                      <a:pPr algn="ctr"/>
                      <a:endParaRPr lang="ru-RU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Дефицит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- 6 800,0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- 6 800,0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- 6 800,0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6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776864" cy="4896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30120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14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39"/>
          <p:cNvSpPr>
            <a:spLocks noChangeArrowheads="1"/>
          </p:cNvSpPr>
          <p:nvPr/>
        </p:nvSpPr>
        <p:spPr bwMode="auto">
          <a:xfrm>
            <a:off x="838200" y="1752600"/>
            <a:ext cx="7696200" cy="838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3314" name="Прямоугольник 38"/>
          <p:cNvSpPr>
            <a:spLocks noChangeArrowheads="1"/>
          </p:cNvSpPr>
          <p:nvPr/>
        </p:nvSpPr>
        <p:spPr bwMode="auto">
          <a:xfrm>
            <a:off x="838200" y="5181600"/>
            <a:ext cx="7696200" cy="838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3315" name="Прямоугольник 37"/>
          <p:cNvSpPr>
            <a:spLocks noChangeArrowheads="1"/>
          </p:cNvSpPr>
          <p:nvPr/>
        </p:nvSpPr>
        <p:spPr bwMode="auto">
          <a:xfrm>
            <a:off x="838200" y="2590800"/>
            <a:ext cx="7696200" cy="2590800"/>
          </a:xfrm>
          <a:prstGeom prst="rect">
            <a:avLst/>
          </a:prstGeom>
          <a:gradFill rotWithShape="0">
            <a:gsLst>
              <a:gs pos="0">
                <a:srgbClr val="2BE31D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5536" y="115284"/>
            <a:ext cx="8352928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Основные параметры бюджета МО «</a:t>
            </a:r>
            <a:r>
              <a:rPr lang="ru-RU" sz="2400" b="1" dirty="0" smtClean="0">
                <a:solidFill>
                  <a:schemeClr val="tx1"/>
                </a:solidFill>
              </a:rPr>
              <a:t>Черноярский муниципальный район Астраханской области» на 2024 </a:t>
            </a:r>
            <a:r>
              <a:rPr lang="ru-RU" sz="2400" b="1" dirty="0">
                <a:solidFill>
                  <a:schemeClr val="tx1"/>
                </a:solidFill>
              </a:rPr>
              <a:t>год</a:t>
            </a:r>
          </a:p>
        </p:txBody>
      </p:sp>
      <p:graphicFrame>
        <p:nvGraphicFramePr>
          <p:cNvPr id="13361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10905"/>
              </p:ext>
            </p:extLst>
          </p:nvPr>
        </p:nvGraphicFramePr>
        <p:xfrm>
          <a:off x="875184" y="1749423"/>
          <a:ext cx="7622232" cy="4270377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7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Утверждено на 2024 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Отклонение,%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Доходы 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586 419,4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599 700,4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102,3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Из них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Налоговые и неналоговые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212 909,1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237 454,1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111,5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373 510,3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362 246,3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97,0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Расходы 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591 419,4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606 500,4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102,6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Дефицит (Профицит)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-5 000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- 6 800,0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359" name="Прямоугольник 32"/>
          <p:cNvSpPr>
            <a:spLocks noChangeArrowheads="1"/>
          </p:cNvSpPr>
          <p:nvPr/>
        </p:nvSpPr>
        <p:spPr bwMode="auto">
          <a:xfrm>
            <a:off x="6324600" y="1143000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4"/>
          <p:cNvSpPr>
            <a:spLocks noChangeArrowheads="1"/>
          </p:cNvSpPr>
          <p:nvPr/>
        </p:nvSpPr>
        <p:spPr bwMode="auto">
          <a:xfrm>
            <a:off x="0" y="1905000"/>
            <a:ext cx="6434138" cy="3597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58" name="object 5"/>
          <p:cNvSpPr>
            <a:spLocks noChangeArrowheads="1"/>
          </p:cNvSpPr>
          <p:nvPr/>
        </p:nvSpPr>
        <p:spPr bwMode="auto">
          <a:xfrm>
            <a:off x="1217613" y="2233613"/>
            <a:ext cx="5003800" cy="24622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59" name="object 6"/>
          <p:cNvSpPr>
            <a:spLocks noChangeArrowheads="1"/>
          </p:cNvSpPr>
          <p:nvPr/>
        </p:nvSpPr>
        <p:spPr bwMode="auto">
          <a:xfrm>
            <a:off x="3359150" y="2432050"/>
            <a:ext cx="2830513" cy="17843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0" name="object 8"/>
          <p:cNvSpPr>
            <a:spLocks noChangeArrowheads="1"/>
          </p:cNvSpPr>
          <p:nvPr/>
        </p:nvSpPr>
        <p:spPr bwMode="auto">
          <a:xfrm>
            <a:off x="2811463" y="2703513"/>
            <a:ext cx="531812" cy="7381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1" name="object 10"/>
          <p:cNvSpPr>
            <a:spLocks noChangeArrowheads="1"/>
          </p:cNvSpPr>
          <p:nvPr/>
        </p:nvSpPr>
        <p:spPr bwMode="auto">
          <a:xfrm>
            <a:off x="2752725" y="3068638"/>
            <a:ext cx="531813" cy="7381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0200" y="2971800"/>
            <a:ext cx="1676400" cy="7604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362 246,3</a:t>
            </a:r>
            <a:endParaRPr sz="2400" dirty="0">
              <a:latin typeface="Calibri"/>
              <a:cs typeface="Calibri"/>
            </a:endParaRPr>
          </a:p>
          <a:p>
            <a:pPr marL="717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ru-RU" sz="2400" b="1" dirty="0" smtClean="0">
                <a:solidFill>
                  <a:srgbClr val="FFFFFF"/>
                </a:solidFill>
                <a:latin typeface="Calibri"/>
                <a:cs typeface="Calibri"/>
              </a:rPr>
              <a:t>63,7</a:t>
            </a: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%)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463" name="object 13"/>
          <p:cNvSpPr>
            <a:spLocks noChangeArrowheads="1"/>
          </p:cNvSpPr>
          <p:nvPr/>
        </p:nvSpPr>
        <p:spPr bwMode="auto">
          <a:xfrm>
            <a:off x="1030288" y="2941638"/>
            <a:ext cx="511175" cy="7064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4" name="object 15"/>
          <p:cNvSpPr>
            <a:spLocks noChangeArrowheads="1"/>
          </p:cNvSpPr>
          <p:nvPr/>
        </p:nvSpPr>
        <p:spPr bwMode="auto">
          <a:xfrm>
            <a:off x="935038" y="3292475"/>
            <a:ext cx="511175" cy="7064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0" y="3048000"/>
            <a:ext cx="13716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599 700,4</a:t>
            </a:r>
            <a:endParaRPr sz="2000" dirty="0"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(1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0%)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466" name="object 17"/>
          <p:cNvSpPr>
            <a:spLocks noChangeArrowheads="1"/>
          </p:cNvSpPr>
          <p:nvPr/>
        </p:nvSpPr>
        <p:spPr bwMode="auto">
          <a:xfrm>
            <a:off x="4676775" y="2767013"/>
            <a:ext cx="1471613" cy="9302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7" name="object 18"/>
          <p:cNvSpPr txBox="1">
            <a:spLocks noChangeArrowheads="1"/>
          </p:cNvSpPr>
          <p:nvPr/>
        </p:nvSpPr>
        <p:spPr bwMode="auto">
          <a:xfrm>
            <a:off x="7734300" y="866775"/>
            <a:ext cx="1282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b="1" i="1">
                <a:latin typeface="Calibri" pitchFamily="34" charset="0"/>
              </a:rPr>
              <a:t>Тыс. рублей</a:t>
            </a:r>
            <a:endParaRPr lang="ru-RU">
              <a:latin typeface="Calibri" pitchFamily="34" charset="0"/>
            </a:endParaRPr>
          </a:p>
        </p:txBody>
      </p:sp>
      <p:sp>
        <p:nvSpPr>
          <p:cNvPr id="19468" name="object 20"/>
          <p:cNvSpPr>
            <a:spLocks noChangeArrowheads="1"/>
          </p:cNvSpPr>
          <p:nvPr/>
        </p:nvSpPr>
        <p:spPr bwMode="auto">
          <a:xfrm>
            <a:off x="5626100" y="2719388"/>
            <a:ext cx="406400" cy="5588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29200" y="2895600"/>
            <a:ext cx="1066800" cy="554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b="1" spc="-10" dirty="0" smtClean="0">
                <a:solidFill>
                  <a:srgbClr val="FFFFFF"/>
                </a:solidFill>
                <a:latin typeface="Calibri"/>
                <a:cs typeface="Calibri"/>
              </a:rPr>
              <a:t>55 337,1</a:t>
            </a:r>
            <a:endParaRPr dirty="0">
              <a:latin typeface="Calibri"/>
              <a:cs typeface="Calibri"/>
            </a:endParaRPr>
          </a:p>
          <a:p>
            <a:pPr marL="565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ru-RU" b="1" spc="-10" dirty="0" smtClean="0">
                <a:solidFill>
                  <a:srgbClr val="FFFFFF"/>
                </a:solidFill>
                <a:latin typeface="Calibri"/>
                <a:cs typeface="Calibri"/>
              </a:rPr>
              <a:t>9,2</a:t>
            </a:r>
            <a:r>
              <a:rPr b="1" spc="-10" smtClean="0">
                <a:solidFill>
                  <a:srgbClr val="FFFFFF"/>
                </a:solidFill>
                <a:latin typeface="Calibri"/>
                <a:cs typeface="Calibri"/>
              </a:rPr>
              <a:t>%)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9470" name="object 24"/>
          <p:cNvSpPr>
            <a:spLocks noChangeArrowheads="1"/>
          </p:cNvSpPr>
          <p:nvPr/>
        </p:nvSpPr>
        <p:spPr bwMode="auto">
          <a:xfrm>
            <a:off x="4530725" y="5622925"/>
            <a:ext cx="1524000" cy="3667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1" name="object 25"/>
          <p:cNvSpPr>
            <a:spLocks noChangeArrowheads="1"/>
          </p:cNvSpPr>
          <p:nvPr/>
        </p:nvSpPr>
        <p:spPr bwMode="auto">
          <a:xfrm>
            <a:off x="4379913" y="5100638"/>
            <a:ext cx="1824037" cy="8540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2" name="object 26"/>
          <p:cNvSpPr>
            <a:spLocks noChangeArrowheads="1"/>
          </p:cNvSpPr>
          <p:nvPr/>
        </p:nvSpPr>
        <p:spPr bwMode="auto">
          <a:xfrm>
            <a:off x="4356100" y="5103813"/>
            <a:ext cx="1931988" cy="9239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3" name="object 27"/>
          <p:cNvSpPr>
            <a:spLocks noChangeArrowheads="1"/>
          </p:cNvSpPr>
          <p:nvPr/>
        </p:nvSpPr>
        <p:spPr bwMode="auto">
          <a:xfrm>
            <a:off x="4427538" y="5126038"/>
            <a:ext cx="1728787" cy="75723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4" name="object 28"/>
          <p:cNvSpPr>
            <a:spLocks/>
          </p:cNvSpPr>
          <p:nvPr/>
        </p:nvSpPr>
        <p:spPr bwMode="auto">
          <a:xfrm>
            <a:off x="4427538" y="5126038"/>
            <a:ext cx="1728787" cy="757237"/>
          </a:xfrm>
          <a:custGeom>
            <a:avLst/>
            <a:gdLst>
              <a:gd name="T0" fmla="*/ 0 w 1728215"/>
              <a:gd name="T1" fmla="*/ 754917 h 758012"/>
              <a:gd name="T2" fmla="*/ 1730504 w 1728215"/>
              <a:gd name="T3" fmla="*/ 754917 h 758012"/>
              <a:gd name="T4" fmla="*/ 1730504 w 1728215"/>
              <a:gd name="T5" fmla="*/ 0 h 758012"/>
              <a:gd name="T6" fmla="*/ 0 w 1728215"/>
              <a:gd name="T7" fmla="*/ 0 h 758012"/>
              <a:gd name="T8" fmla="*/ 0 w 1728215"/>
              <a:gd name="T9" fmla="*/ 754917 h 758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758012"/>
              <a:gd name="T17" fmla="*/ 1728215 w 1728215"/>
              <a:gd name="T18" fmla="*/ 758012 h 758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758012">
                <a:moveTo>
                  <a:pt x="0" y="758012"/>
                </a:moveTo>
                <a:lnTo>
                  <a:pt x="1728215" y="758012"/>
                </a:lnTo>
                <a:lnTo>
                  <a:pt x="1728215" y="0"/>
                </a:lnTo>
                <a:lnTo>
                  <a:pt x="0" y="0"/>
                </a:lnTo>
                <a:lnTo>
                  <a:pt x="0" y="758012"/>
                </a:lnTo>
                <a:close/>
              </a:path>
            </a:pathLst>
          </a:custGeom>
          <a:noFill/>
          <a:ln w="9525">
            <a:solidFill>
              <a:srgbClr val="BD4A47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75" name="object 29"/>
          <p:cNvSpPr>
            <a:spLocks noChangeArrowheads="1"/>
          </p:cNvSpPr>
          <p:nvPr/>
        </p:nvSpPr>
        <p:spPr bwMode="auto">
          <a:xfrm>
            <a:off x="3540125" y="1341438"/>
            <a:ext cx="1778000" cy="3651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6" name="object 30"/>
          <p:cNvSpPr>
            <a:spLocks noChangeArrowheads="1"/>
          </p:cNvSpPr>
          <p:nvPr/>
        </p:nvSpPr>
        <p:spPr bwMode="auto">
          <a:xfrm>
            <a:off x="3371850" y="811213"/>
            <a:ext cx="2111375" cy="852487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7" name="object 31"/>
          <p:cNvSpPr>
            <a:spLocks noChangeArrowheads="1"/>
          </p:cNvSpPr>
          <p:nvPr/>
        </p:nvSpPr>
        <p:spPr bwMode="auto">
          <a:xfrm>
            <a:off x="3351213" y="814388"/>
            <a:ext cx="2209800" cy="922337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8" name="object 32"/>
          <p:cNvSpPr>
            <a:spLocks noChangeArrowheads="1"/>
          </p:cNvSpPr>
          <p:nvPr/>
        </p:nvSpPr>
        <p:spPr bwMode="auto">
          <a:xfrm>
            <a:off x="3419475" y="835025"/>
            <a:ext cx="2016125" cy="7588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9" name="object 33"/>
          <p:cNvSpPr>
            <a:spLocks/>
          </p:cNvSpPr>
          <p:nvPr/>
        </p:nvSpPr>
        <p:spPr bwMode="auto">
          <a:xfrm>
            <a:off x="3419475" y="835025"/>
            <a:ext cx="2016125" cy="758825"/>
          </a:xfrm>
          <a:custGeom>
            <a:avLst/>
            <a:gdLst>
              <a:gd name="T0" fmla="*/ 0 w 2016252"/>
              <a:gd name="T1" fmla="*/ 761270 h 758012"/>
              <a:gd name="T2" fmla="*/ 2015744 w 2016252"/>
              <a:gd name="T3" fmla="*/ 761270 h 758012"/>
              <a:gd name="T4" fmla="*/ 2015744 w 2016252"/>
              <a:gd name="T5" fmla="*/ 0 h 758012"/>
              <a:gd name="T6" fmla="*/ 0 w 2016252"/>
              <a:gd name="T7" fmla="*/ 0 h 758012"/>
              <a:gd name="T8" fmla="*/ 0 w 2016252"/>
              <a:gd name="T9" fmla="*/ 761270 h 758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6252"/>
              <a:gd name="T16" fmla="*/ 0 h 758012"/>
              <a:gd name="T17" fmla="*/ 2016252 w 2016252"/>
              <a:gd name="T18" fmla="*/ 758012 h 758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6252" h="758012">
                <a:moveTo>
                  <a:pt x="0" y="758012"/>
                </a:moveTo>
                <a:lnTo>
                  <a:pt x="2016252" y="758012"/>
                </a:lnTo>
                <a:lnTo>
                  <a:pt x="2016252" y="0"/>
                </a:lnTo>
                <a:lnTo>
                  <a:pt x="0" y="0"/>
                </a:lnTo>
                <a:lnTo>
                  <a:pt x="0" y="758012"/>
                </a:lnTo>
                <a:close/>
              </a:path>
            </a:pathLst>
          </a:custGeom>
          <a:noFill/>
          <a:ln w="9525">
            <a:solidFill>
              <a:srgbClr val="E36C09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80" name="object 34"/>
          <p:cNvSpPr>
            <a:spLocks/>
          </p:cNvSpPr>
          <p:nvPr/>
        </p:nvSpPr>
        <p:spPr bwMode="auto">
          <a:xfrm>
            <a:off x="4391025" y="1593850"/>
            <a:ext cx="76200" cy="1042988"/>
          </a:xfrm>
          <a:custGeom>
            <a:avLst/>
            <a:gdLst>
              <a:gd name="T0" fmla="*/ 43053 w 76200"/>
              <a:gd name="T1" fmla="*/ 12680 h 1043431"/>
              <a:gd name="T2" fmla="*/ 30353 w 76200"/>
              <a:gd name="T3" fmla="*/ 38036 h 1043431"/>
              <a:gd name="T4" fmla="*/ 30353 w 76200"/>
              <a:gd name="T5" fmla="*/ 50712 h 1043431"/>
              <a:gd name="T6" fmla="*/ 43053 w 76200"/>
              <a:gd name="T7" fmla="*/ 76072 h 1043431"/>
              <a:gd name="T8" fmla="*/ 43053 w 76200"/>
              <a:gd name="T9" fmla="*/ 76072 h 1043431"/>
              <a:gd name="T10" fmla="*/ 43053 w 76200"/>
              <a:gd name="T11" fmla="*/ 114106 h 1043431"/>
              <a:gd name="T12" fmla="*/ 30353 w 76200"/>
              <a:gd name="T13" fmla="*/ 139464 h 1043431"/>
              <a:gd name="T14" fmla="*/ 30353 w 76200"/>
              <a:gd name="T15" fmla="*/ 152140 h 1043431"/>
              <a:gd name="T16" fmla="*/ 43053 w 76200"/>
              <a:gd name="T17" fmla="*/ 177500 h 1043431"/>
              <a:gd name="T18" fmla="*/ 43053 w 76200"/>
              <a:gd name="T19" fmla="*/ 177500 h 1043431"/>
              <a:gd name="T20" fmla="*/ 43053 w 76200"/>
              <a:gd name="T21" fmla="*/ 215532 h 1043431"/>
              <a:gd name="T22" fmla="*/ 30353 w 76200"/>
              <a:gd name="T23" fmla="*/ 240892 h 1043431"/>
              <a:gd name="T24" fmla="*/ 30353 w 76200"/>
              <a:gd name="T25" fmla="*/ 253568 h 1043431"/>
              <a:gd name="T26" fmla="*/ 43053 w 76200"/>
              <a:gd name="T27" fmla="*/ 278926 h 1043431"/>
              <a:gd name="T28" fmla="*/ 43053 w 76200"/>
              <a:gd name="T29" fmla="*/ 278926 h 1043431"/>
              <a:gd name="T30" fmla="*/ 43053 w 76200"/>
              <a:gd name="T31" fmla="*/ 316960 h 1043431"/>
              <a:gd name="T32" fmla="*/ 30353 w 76200"/>
              <a:gd name="T33" fmla="*/ 342319 h 1043431"/>
              <a:gd name="T34" fmla="*/ 30353 w 76200"/>
              <a:gd name="T35" fmla="*/ 354996 h 1043431"/>
              <a:gd name="T36" fmla="*/ 43053 w 76200"/>
              <a:gd name="T37" fmla="*/ 380352 h 1043431"/>
              <a:gd name="T38" fmla="*/ 43053 w 76200"/>
              <a:gd name="T39" fmla="*/ 380352 h 1043431"/>
              <a:gd name="T40" fmla="*/ 43053 w 76200"/>
              <a:gd name="T41" fmla="*/ 418388 h 1043431"/>
              <a:gd name="T42" fmla="*/ 30353 w 76200"/>
              <a:gd name="T43" fmla="*/ 443745 h 1043431"/>
              <a:gd name="T44" fmla="*/ 30353 w 76200"/>
              <a:gd name="T45" fmla="*/ 456424 h 1043431"/>
              <a:gd name="T46" fmla="*/ 43053 w 76200"/>
              <a:gd name="T47" fmla="*/ 481780 h 1043431"/>
              <a:gd name="T48" fmla="*/ 43053 w 76200"/>
              <a:gd name="T49" fmla="*/ 481780 h 1043431"/>
              <a:gd name="T50" fmla="*/ 43053 w 76200"/>
              <a:gd name="T51" fmla="*/ 519816 h 1043431"/>
              <a:gd name="T52" fmla="*/ 31750 w 76200"/>
              <a:gd name="T53" fmla="*/ 543778 h 1043431"/>
              <a:gd name="T54" fmla="*/ 31750 w 76200"/>
              <a:gd name="T55" fmla="*/ 556457 h 1043431"/>
              <a:gd name="T56" fmla="*/ 44450 w 76200"/>
              <a:gd name="T57" fmla="*/ 581814 h 1043431"/>
              <a:gd name="T58" fmla="*/ 44450 w 76200"/>
              <a:gd name="T59" fmla="*/ 581814 h 1043431"/>
              <a:gd name="T60" fmla="*/ 44450 w 76200"/>
              <a:gd name="T61" fmla="*/ 619849 h 1043431"/>
              <a:gd name="T62" fmla="*/ 31750 w 76200"/>
              <a:gd name="T63" fmla="*/ 645206 h 1043431"/>
              <a:gd name="T64" fmla="*/ 31750 w 76200"/>
              <a:gd name="T65" fmla="*/ 657884 h 1043431"/>
              <a:gd name="T66" fmla="*/ 44450 w 76200"/>
              <a:gd name="T67" fmla="*/ 683242 h 1043431"/>
              <a:gd name="T68" fmla="*/ 44450 w 76200"/>
              <a:gd name="T69" fmla="*/ 683242 h 1043431"/>
              <a:gd name="T70" fmla="*/ 44450 w 76200"/>
              <a:gd name="T71" fmla="*/ 721276 h 1043431"/>
              <a:gd name="T72" fmla="*/ 31750 w 76200"/>
              <a:gd name="T73" fmla="*/ 746634 h 1043431"/>
              <a:gd name="T74" fmla="*/ 31750 w 76200"/>
              <a:gd name="T75" fmla="*/ 759311 h 1043431"/>
              <a:gd name="T76" fmla="*/ 44450 w 76200"/>
              <a:gd name="T77" fmla="*/ 784668 h 1043431"/>
              <a:gd name="T78" fmla="*/ 44450 w 76200"/>
              <a:gd name="T79" fmla="*/ 784668 h 1043431"/>
              <a:gd name="T80" fmla="*/ 44450 w 76200"/>
              <a:gd name="T81" fmla="*/ 822703 h 1043431"/>
              <a:gd name="T82" fmla="*/ 31750 w 76200"/>
              <a:gd name="T83" fmla="*/ 848061 h 1043431"/>
              <a:gd name="T84" fmla="*/ 31750 w 76200"/>
              <a:gd name="T85" fmla="*/ 860738 h 1043431"/>
              <a:gd name="T86" fmla="*/ 44450 w 76200"/>
              <a:gd name="T87" fmla="*/ 886096 h 1043431"/>
              <a:gd name="T88" fmla="*/ 44450 w 76200"/>
              <a:gd name="T89" fmla="*/ 886096 h 1043431"/>
              <a:gd name="T90" fmla="*/ 44450 w 76200"/>
              <a:gd name="T91" fmla="*/ 924131 h 1043431"/>
              <a:gd name="T92" fmla="*/ 31750 w 76200"/>
              <a:gd name="T93" fmla="*/ 949488 h 1043431"/>
              <a:gd name="T94" fmla="*/ 0 w 76200"/>
              <a:gd name="T95" fmla="*/ 965590 h 1043431"/>
              <a:gd name="T96" fmla="*/ 31750 w 76200"/>
              <a:gd name="T97" fmla="*/ 965590 h 1043431"/>
              <a:gd name="T98" fmla="*/ 44450 w 76200"/>
              <a:gd name="T99" fmla="*/ 974845 h 1043431"/>
              <a:gd name="T100" fmla="*/ 44450 w 76200"/>
              <a:gd name="T101" fmla="*/ 974845 h 104343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6200"/>
              <a:gd name="T154" fmla="*/ 0 h 1043431"/>
              <a:gd name="T155" fmla="*/ 76200 w 76200"/>
              <a:gd name="T156" fmla="*/ 1043431 h 104343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6200" h="1043431">
                <a:moveTo>
                  <a:pt x="43053" y="0"/>
                </a:moveTo>
                <a:lnTo>
                  <a:pt x="30353" y="0"/>
                </a:lnTo>
                <a:lnTo>
                  <a:pt x="30353" y="12700"/>
                </a:lnTo>
                <a:lnTo>
                  <a:pt x="43053" y="12700"/>
                </a:lnTo>
                <a:lnTo>
                  <a:pt x="43053" y="0"/>
                </a:lnTo>
                <a:close/>
              </a:path>
              <a:path w="76200" h="1043431">
                <a:moveTo>
                  <a:pt x="43053" y="25400"/>
                </a:moveTo>
                <a:lnTo>
                  <a:pt x="30353" y="25400"/>
                </a:lnTo>
                <a:lnTo>
                  <a:pt x="30353" y="38100"/>
                </a:lnTo>
                <a:lnTo>
                  <a:pt x="43053" y="38100"/>
                </a:lnTo>
                <a:lnTo>
                  <a:pt x="43053" y="25400"/>
                </a:lnTo>
                <a:close/>
              </a:path>
              <a:path w="76200" h="1043431">
                <a:moveTo>
                  <a:pt x="43053" y="50800"/>
                </a:moveTo>
                <a:lnTo>
                  <a:pt x="30353" y="50800"/>
                </a:lnTo>
                <a:lnTo>
                  <a:pt x="30353" y="63500"/>
                </a:lnTo>
                <a:lnTo>
                  <a:pt x="43053" y="63500"/>
                </a:lnTo>
                <a:lnTo>
                  <a:pt x="43053" y="50800"/>
                </a:lnTo>
                <a:close/>
              </a:path>
              <a:path w="76200" h="1043431">
                <a:moveTo>
                  <a:pt x="43053" y="76200"/>
                </a:moveTo>
                <a:lnTo>
                  <a:pt x="30353" y="76200"/>
                </a:lnTo>
                <a:lnTo>
                  <a:pt x="30353" y="88900"/>
                </a:lnTo>
                <a:lnTo>
                  <a:pt x="43053" y="88900"/>
                </a:lnTo>
                <a:lnTo>
                  <a:pt x="43053" y="76200"/>
                </a:lnTo>
                <a:close/>
              </a:path>
              <a:path w="76200" h="1043431">
                <a:moveTo>
                  <a:pt x="43053" y="101600"/>
                </a:moveTo>
                <a:lnTo>
                  <a:pt x="30353" y="101600"/>
                </a:lnTo>
                <a:lnTo>
                  <a:pt x="30353" y="114300"/>
                </a:lnTo>
                <a:lnTo>
                  <a:pt x="43053" y="114300"/>
                </a:lnTo>
                <a:lnTo>
                  <a:pt x="43053" y="101600"/>
                </a:lnTo>
                <a:close/>
              </a:path>
              <a:path w="76200" h="1043431">
                <a:moveTo>
                  <a:pt x="43053" y="127000"/>
                </a:moveTo>
                <a:lnTo>
                  <a:pt x="30353" y="127000"/>
                </a:lnTo>
                <a:lnTo>
                  <a:pt x="30353" y="139700"/>
                </a:lnTo>
                <a:lnTo>
                  <a:pt x="43053" y="139700"/>
                </a:lnTo>
                <a:lnTo>
                  <a:pt x="43053" y="127000"/>
                </a:lnTo>
                <a:close/>
              </a:path>
              <a:path w="76200" h="1043431">
                <a:moveTo>
                  <a:pt x="43053" y="152400"/>
                </a:moveTo>
                <a:lnTo>
                  <a:pt x="30353" y="152400"/>
                </a:lnTo>
                <a:lnTo>
                  <a:pt x="30353" y="165100"/>
                </a:lnTo>
                <a:lnTo>
                  <a:pt x="43053" y="165100"/>
                </a:lnTo>
                <a:lnTo>
                  <a:pt x="43053" y="152400"/>
                </a:lnTo>
                <a:close/>
              </a:path>
              <a:path w="76200" h="1043431">
                <a:moveTo>
                  <a:pt x="43053" y="177800"/>
                </a:moveTo>
                <a:lnTo>
                  <a:pt x="30353" y="177800"/>
                </a:lnTo>
                <a:lnTo>
                  <a:pt x="30353" y="190500"/>
                </a:lnTo>
                <a:lnTo>
                  <a:pt x="43053" y="190500"/>
                </a:lnTo>
                <a:lnTo>
                  <a:pt x="43053" y="177800"/>
                </a:lnTo>
                <a:close/>
              </a:path>
              <a:path w="76200" h="1043431">
                <a:moveTo>
                  <a:pt x="43053" y="203200"/>
                </a:moveTo>
                <a:lnTo>
                  <a:pt x="30353" y="203200"/>
                </a:lnTo>
                <a:lnTo>
                  <a:pt x="30353" y="215900"/>
                </a:lnTo>
                <a:lnTo>
                  <a:pt x="43053" y="215900"/>
                </a:lnTo>
                <a:lnTo>
                  <a:pt x="43053" y="203200"/>
                </a:lnTo>
                <a:close/>
              </a:path>
              <a:path w="76200" h="1043431">
                <a:moveTo>
                  <a:pt x="43053" y="228600"/>
                </a:moveTo>
                <a:lnTo>
                  <a:pt x="30353" y="228600"/>
                </a:lnTo>
                <a:lnTo>
                  <a:pt x="30353" y="241300"/>
                </a:lnTo>
                <a:lnTo>
                  <a:pt x="43053" y="241300"/>
                </a:lnTo>
                <a:lnTo>
                  <a:pt x="43053" y="228600"/>
                </a:lnTo>
                <a:close/>
              </a:path>
              <a:path w="76200" h="1043431">
                <a:moveTo>
                  <a:pt x="43053" y="254000"/>
                </a:moveTo>
                <a:lnTo>
                  <a:pt x="30353" y="254000"/>
                </a:lnTo>
                <a:lnTo>
                  <a:pt x="30353" y="266700"/>
                </a:lnTo>
                <a:lnTo>
                  <a:pt x="43053" y="266700"/>
                </a:lnTo>
                <a:lnTo>
                  <a:pt x="43053" y="254000"/>
                </a:lnTo>
                <a:close/>
              </a:path>
              <a:path w="76200" h="1043431">
                <a:moveTo>
                  <a:pt x="43053" y="279400"/>
                </a:moveTo>
                <a:lnTo>
                  <a:pt x="30353" y="279400"/>
                </a:lnTo>
                <a:lnTo>
                  <a:pt x="30353" y="292100"/>
                </a:lnTo>
                <a:lnTo>
                  <a:pt x="43053" y="292100"/>
                </a:lnTo>
                <a:lnTo>
                  <a:pt x="43053" y="279400"/>
                </a:lnTo>
                <a:close/>
              </a:path>
              <a:path w="76200" h="1043431">
                <a:moveTo>
                  <a:pt x="43053" y="304800"/>
                </a:moveTo>
                <a:lnTo>
                  <a:pt x="30353" y="304800"/>
                </a:lnTo>
                <a:lnTo>
                  <a:pt x="30353" y="317500"/>
                </a:lnTo>
                <a:lnTo>
                  <a:pt x="43053" y="317500"/>
                </a:lnTo>
                <a:lnTo>
                  <a:pt x="43053" y="304800"/>
                </a:lnTo>
                <a:close/>
              </a:path>
              <a:path w="76200" h="1043431">
                <a:moveTo>
                  <a:pt x="43053" y="330200"/>
                </a:moveTo>
                <a:lnTo>
                  <a:pt x="30353" y="330200"/>
                </a:lnTo>
                <a:lnTo>
                  <a:pt x="30353" y="342900"/>
                </a:lnTo>
                <a:lnTo>
                  <a:pt x="43053" y="342900"/>
                </a:lnTo>
                <a:lnTo>
                  <a:pt x="43053" y="330200"/>
                </a:lnTo>
                <a:close/>
              </a:path>
              <a:path w="76200" h="1043431">
                <a:moveTo>
                  <a:pt x="43053" y="355600"/>
                </a:moveTo>
                <a:lnTo>
                  <a:pt x="30353" y="355600"/>
                </a:lnTo>
                <a:lnTo>
                  <a:pt x="30353" y="368300"/>
                </a:lnTo>
                <a:lnTo>
                  <a:pt x="43053" y="368300"/>
                </a:lnTo>
                <a:lnTo>
                  <a:pt x="43053" y="355600"/>
                </a:lnTo>
                <a:close/>
              </a:path>
              <a:path w="76200" h="1043431">
                <a:moveTo>
                  <a:pt x="43053" y="381000"/>
                </a:moveTo>
                <a:lnTo>
                  <a:pt x="30353" y="381000"/>
                </a:lnTo>
                <a:lnTo>
                  <a:pt x="30353" y="393700"/>
                </a:lnTo>
                <a:lnTo>
                  <a:pt x="43053" y="393700"/>
                </a:lnTo>
                <a:lnTo>
                  <a:pt x="43053" y="381000"/>
                </a:lnTo>
                <a:close/>
              </a:path>
              <a:path w="76200" h="1043431">
                <a:moveTo>
                  <a:pt x="43053" y="406400"/>
                </a:moveTo>
                <a:lnTo>
                  <a:pt x="30353" y="406400"/>
                </a:lnTo>
                <a:lnTo>
                  <a:pt x="30353" y="419100"/>
                </a:lnTo>
                <a:lnTo>
                  <a:pt x="43053" y="419100"/>
                </a:lnTo>
                <a:lnTo>
                  <a:pt x="43053" y="406400"/>
                </a:lnTo>
                <a:close/>
              </a:path>
              <a:path w="76200" h="1043431">
                <a:moveTo>
                  <a:pt x="43053" y="431800"/>
                </a:moveTo>
                <a:lnTo>
                  <a:pt x="30353" y="431800"/>
                </a:lnTo>
                <a:lnTo>
                  <a:pt x="30353" y="444500"/>
                </a:lnTo>
                <a:lnTo>
                  <a:pt x="43053" y="444500"/>
                </a:lnTo>
                <a:lnTo>
                  <a:pt x="43053" y="431800"/>
                </a:lnTo>
                <a:close/>
              </a:path>
              <a:path w="76200" h="1043431">
                <a:moveTo>
                  <a:pt x="43053" y="457200"/>
                </a:moveTo>
                <a:lnTo>
                  <a:pt x="30353" y="457200"/>
                </a:lnTo>
                <a:lnTo>
                  <a:pt x="30353" y="469900"/>
                </a:lnTo>
                <a:lnTo>
                  <a:pt x="43053" y="469900"/>
                </a:lnTo>
                <a:lnTo>
                  <a:pt x="43053" y="457200"/>
                </a:lnTo>
                <a:close/>
              </a:path>
              <a:path w="76200" h="1043431">
                <a:moveTo>
                  <a:pt x="43053" y="482600"/>
                </a:moveTo>
                <a:lnTo>
                  <a:pt x="30353" y="482600"/>
                </a:lnTo>
                <a:lnTo>
                  <a:pt x="30353" y="495300"/>
                </a:lnTo>
                <a:lnTo>
                  <a:pt x="43053" y="495300"/>
                </a:lnTo>
                <a:lnTo>
                  <a:pt x="43053" y="482600"/>
                </a:lnTo>
                <a:close/>
              </a:path>
              <a:path w="76200" h="1043431">
                <a:moveTo>
                  <a:pt x="43053" y="508000"/>
                </a:moveTo>
                <a:lnTo>
                  <a:pt x="30353" y="508000"/>
                </a:lnTo>
                <a:lnTo>
                  <a:pt x="30353" y="520700"/>
                </a:lnTo>
                <a:lnTo>
                  <a:pt x="43053" y="520700"/>
                </a:lnTo>
                <a:lnTo>
                  <a:pt x="43053" y="508000"/>
                </a:lnTo>
                <a:close/>
              </a:path>
              <a:path w="76200" h="1043431">
                <a:moveTo>
                  <a:pt x="44450" y="532002"/>
                </a:moveTo>
                <a:lnTo>
                  <a:pt x="31750" y="532002"/>
                </a:lnTo>
                <a:lnTo>
                  <a:pt x="31750" y="544702"/>
                </a:lnTo>
                <a:lnTo>
                  <a:pt x="44450" y="544702"/>
                </a:lnTo>
                <a:lnTo>
                  <a:pt x="44450" y="532002"/>
                </a:lnTo>
                <a:close/>
              </a:path>
              <a:path w="76200" h="1043431">
                <a:moveTo>
                  <a:pt x="44450" y="557402"/>
                </a:moveTo>
                <a:lnTo>
                  <a:pt x="31750" y="557402"/>
                </a:lnTo>
                <a:lnTo>
                  <a:pt x="31750" y="570102"/>
                </a:lnTo>
                <a:lnTo>
                  <a:pt x="44450" y="570102"/>
                </a:lnTo>
                <a:lnTo>
                  <a:pt x="44450" y="557402"/>
                </a:lnTo>
                <a:close/>
              </a:path>
              <a:path w="76200" h="1043431">
                <a:moveTo>
                  <a:pt x="44450" y="582802"/>
                </a:moveTo>
                <a:lnTo>
                  <a:pt x="31750" y="582802"/>
                </a:lnTo>
                <a:lnTo>
                  <a:pt x="31750" y="595502"/>
                </a:lnTo>
                <a:lnTo>
                  <a:pt x="44450" y="595502"/>
                </a:lnTo>
                <a:lnTo>
                  <a:pt x="44450" y="582802"/>
                </a:lnTo>
                <a:close/>
              </a:path>
              <a:path w="76200" h="1043431">
                <a:moveTo>
                  <a:pt x="44450" y="608202"/>
                </a:moveTo>
                <a:lnTo>
                  <a:pt x="31750" y="608202"/>
                </a:lnTo>
                <a:lnTo>
                  <a:pt x="31750" y="620902"/>
                </a:lnTo>
                <a:lnTo>
                  <a:pt x="44450" y="620902"/>
                </a:lnTo>
                <a:lnTo>
                  <a:pt x="44450" y="608202"/>
                </a:lnTo>
                <a:close/>
              </a:path>
              <a:path w="76200" h="1043431">
                <a:moveTo>
                  <a:pt x="44450" y="633602"/>
                </a:moveTo>
                <a:lnTo>
                  <a:pt x="31750" y="633602"/>
                </a:lnTo>
                <a:lnTo>
                  <a:pt x="31750" y="646302"/>
                </a:lnTo>
                <a:lnTo>
                  <a:pt x="44450" y="646302"/>
                </a:lnTo>
                <a:lnTo>
                  <a:pt x="44450" y="633602"/>
                </a:lnTo>
                <a:close/>
              </a:path>
              <a:path w="76200" h="1043431">
                <a:moveTo>
                  <a:pt x="44450" y="659002"/>
                </a:moveTo>
                <a:lnTo>
                  <a:pt x="31750" y="659002"/>
                </a:lnTo>
                <a:lnTo>
                  <a:pt x="31750" y="671702"/>
                </a:lnTo>
                <a:lnTo>
                  <a:pt x="44450" y="671702"/>
                </a:lnTo>
                <a:lnTo>
                  <a:pt x="44450" y="659002"/>
                </a:lnTo>
                <a:close/>
              </a:path>
              <a:path w="76200" h="1043431">
                <a:moveTo>
                  <a:pt x="44450" y="684402"/>
                </a:moveTo>
                <a:lnTo>
                  <a:pt x="31750" y="684402"/>
                </a:lnTo>
                <a:lnTo>
                  <a:pt x="31750" y="697102"/>
                </a:lnTo>
                <a:lnTo>
                  <a:pt x="44450" y="697102"/>
                </a:lnTo>
                <a:lnTo>
                  <a:pt x="44450" y="684402"/>
                </a:lnTo>
                <a:close/>
              </a:path>
              <a:path w="76200" h="1043431">
                <a:moveTo>
                  <a:pt x="44450" y="709802"/>
                </a:moveTo>
                <a:lnTo>
                  <a:pt x="31750" y="709802"/>
                </a:lnTo>
                <a:lnTo>
                  <a:pt x="31750" y="722502"/>
                </a:lnTo>
                <a:lnTo>
                  <a:pt x="44450" y="722502"/>
                </a:lnTo>
                <a:lnTo>
                  <a:pt x="44450" y="709802"/>
                </a:lnTo>
                <a:close/>
              </a:path>
              <a:path w="76200" h="1043431">
                <a:moveTo>
                  <a:pt x="44450" y="735202"/>
                </a:moveTo>
                <a:lnTo>
                  <a:pt x="31750" y="735202"/>
                </a:lnTo>
                <a:lnTo>
                  <a:pt x="31750" y="747902"/>
                </a:lnTo>
                <a:lnTo>
                  <a:pt x="44450" y="747902"/>
                </a:lnTo>
                <a:lnTo>
                  <a:pt x="44450" y="735202"/>
                </a:lnTo>
                <a:close/>
              </a:path>
              <a:path w="76200" h="1043431">
                <a:moveTo>
                  <a:pt x="44450" y="760602"/>
                </a:moveTo>
                <a:lnTo>
                  <a:pt x="31750" y="760602"/>
                </a:lnTo>
                <a:lnTo>
                  <a:pt x="31750" y="773302"/>
                </a:lnTo>
                <a:lnTo>
                  <a:pt x="44450" y="773302"/>
                </a:lnTo>
                <a:lnTo>
                  <a:pt x="44450" y="760602"/>
                </a:lnTo>
                <a:close/>
              </a:path>
              <a:path w="76200" h="1043431">
                <a:moveTo>
                  <a:pt x="44450" y="786002"/>
                </a:moveTo>
                <a:lnTo>
                  <a:pt x="31750" y="786002"/>
                </a:lnTo>
                <a:lnTo>
                  <a:pt x="31750" y="798702"/>
                </a:lnTo>
                <a:lnTo>
                  <a:pt x="44450" y="798702"/>
                </a:lnTo>
                <a:lnTo>
                  <a:pt x="44450" y="786002"/>
                </a:lnTo>
                <a:close/>
              </a:path>
              <a:path w="76200" h="1043431">
                <a:moveTo>
                  <a:pt x="44450" y="811402"/>
                </a:moveTo>
                <a:lnTo>
                  <a:pt x="31750" y="811402"/>
                </a:lnTo>
                <a:lnTo>
                  <a:pt x="31750" y="824102"/>
                </a:lnTo>
                <a:lnTo>
                  <a:pt x="44450" y="824102"/>
                </a:lnTo>
                <a:lnTo>
                  <a:pt x="44450" y="811402"/>
                </a:lnTo>
                <a:close/>
              </a:path>
              <a:path w="76200" h="1043431">
                <a:moveTo>
                  <a:pt x="44450" y="836802"/>
                </a:moveTo>
                <a:lnTo>
                  <a:pt x="31750" y="836802"/>
                </a:lnTo>
                <a:lnTo>
                  <a:pt x="31750" y="849502"/>
                </a:lnTo>
                <a:lnTo>
                  <a:pt x="44450" y="849502"/>
                </a:lnTo>
                <a:lnTo>
                  <a:pt x="44450" y="836802"/>
                </a:lnTo>
                <a:close/>
              </a:path>
              <a:path w="76200" h="1043431">
                <a:moveTo>
                  <a:pt x="44450" y="862202"/>
                </a:moveTo>
                <a:lnTo>
                  <a:pt x="31750" y="862202"/>
                </a:lnTo>
                <a:lnTo>
                  <a:pt x="31750" y="874902"/>
                </a:lnTo>
                <a:lnTo>
                  <a:pt x="44450" y="874902"/>
                </a:lnTo>
                <a:lnTo>
                  <a:pt x="44450" y="862202"/>
                </a:lnTo>
                <a:close/>
              </a:path>
              <a:path w="76200" h="1043431">
                <a:moveTo>
                  <a:pt x="44450" y="887602"/>
                </a:moveTo>
                <a:lnTo>
                  <a:pt x="31750" y="887602"/>
                </a:lnTo>
                <a:lnTo>
                  <a:pt x="31750" y="900302"/>
                </a:lnTo>
                <a:lnTo>
                  <a:pt x="44450" y="900302"/>
                </a:lnTo>
                <a:lnTo>
                  <a:pt x="44450" y="887602"/>
                </a:lnTo>
                <a:close/>
              </a:path>
              <a:path w="76200" h="1043431">
                <a:moveTo>
                  <a:pt x="44450" y="913002"/>
                </a:moveTo>
                <a:lnTo>
                  <a:pt x="31750" y="913002"/>
                </a:lnTo>
                <a:lnTo>
                  <a:pt x="31750" y="925702"/>
                </a:lnTo>
                <a:lnTo>
                  <a:pt x="44450" y="925702"/>
                </a:lnTo>
                <a:lnTo>
                  <a:pt x="44450" y="913002"/>
                </a:lnTo>
                <a:close/>
              </a:path>
              <a:path w="76200" h="1043431">
                <a:moveTo>
                  <a:pt x="44450" y="938402"/>
                </a:moveTo>
                <a:lnTo>
                  <a:pt x="31750" y="938402"/>
                </a:lnTo>
                <a:lnTo>
                  <a:pt x="31750" y="951102"/>
                </a:lnTo>
                <a:lnTo>
                  <a:pt x="44450" y="951102"/>
                </a:lnTo>
                <a:lnTo>
                  <a:pt x="44450" y="938402"/>
                </a:lnTo>
                <a:close/>
              </a:path>
              <a:path w="76200" h="1043431">
                <a:moveTo>
                  <a:pt x="31750" y="967231"/>
                </a:moveTo>
                <a:lnTo>
                  <a:pt x="0" y="967231"/>
                </a:lnTo>
                <a:lnTo>
                  <a:pt x="38100" y="1043431"/>
                </a:lnTo>
                <a:lnTo>
                  <a:pt x="71564" y="976502"/>
                </a:lnTo>
                <a:lnTo>
                  <a:pt x="31750" y="976502"/>
                </a:lnTo>
                <a:lnTo>
                  <a:pt x="31750" y="967231"/>
                </a:lnTo>
                <a:close/>
              </a:path>
              <a:path w="76200" h="1043431">
                <a:moveTo>
                  <a:pt x="44450" y="963802"/>
                </a:moveTo>
                <a:lnTo>
                  <a:pt x="31750" y="963802"/>
                </a:lnTo>
                <a:lnTo>
                  <a:pt x="31750" y="976502"/>
                </a:lnTo>
                <a:lnTo>
                  <a:pt x="44450" y="976502"/>
                </a:lnTo>
                <a:lnTo>
                  <a:pt x="44450" y="963802"/>
                </a:lnTo>
                <a:close/>
              </a:path>
              <a:path w="76200" h="1043431">
                <a:moveTo>
                  <a:pt x="76200" y="967231"/>
                </a:moveTo>
                <a:lnTo>
                  <a:pt x="44450" y="967231"/>
                </a:lnTo>
                <a:lnTo>
                  <a:pt x="44450" y="976502"/>
                </a:lnTo>
                <a:lnTo>
                  <a:pt x="71564" y="976502"/>
                </a:lnTo>
                <a:lnTo>
                  <a:pt x="76200" y="967231"/>
                </a:lnTo>
                <a:close/>
              </a:path>
            </a:pathLst>
          </a:custGeom>
          <a:solidFill>
            <a:srgbClr val="E36C09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81" name="object 35"/>
          <p:cNvSpPr>
            <a:spLocks/>
          </p:cNvSpPr>
          <p:nvPr/>
        </p:nvSpPr>
        <p:spPr bwMode="auto">
          <a:xfrm>
            <a:off x="5254625" y="3509963"/>
            <a:ext cx="69850" cy="1616075"/>
          </a:xfrm>
          <a:custGeom>
            <a:avLst/>
            <a:gdLst>
              <a:gd name="T0" fmla="*/ 41213 w 71183"/>
              <a:gd name="T1" fmla="*/ 1579451 h 1615567"/>
              <a:gd name="T2" fmla="*/ 29437 w 71183"/>
              <a:gd name="T3" fmla="*/ 1554020 h 1615567"/>
              <a:gd name="T4" fmla="*/ 29437 w 71183"/>
              <a:gd name="T5" fmla="*/ 1541304 h 1615567"/>
              <a:gd name="T6" fmla="*/ 41213 w 71183"/>
              <a:gd name="T7" fmla="*/ 1515872 h 1615567"/>
              <a:gd name="T8" fmla="*/ 41213 w 71183"/>
              <a:gd name="T9" fmla="*/ 1477724 h 1615567"/>
              <a:gd name="T10" fmla="*/ 41213 w 71183"/>
              <a:gd name="T11" fmla="*/ 1426860 h 1615567"/>
              <a:gd name="T12" fmla="*/ 29437 w 71183"/>
              <a:gd name="T13" fmla="*/ 1401428 h 1615567"/>
              <a:gd name="T14" fmla="*/ 29437 w 71183"/>
              <a:gd name="T15" fmla="*/ 1388712 h 1615567"/>
              <a:gd name="T16" fmla="*/ 41213 w 71183"/>
              <a:gd name="T17" fmla="*/ 1363280 h 1615567"/>
              <a:gd name="T18" fmla="*/ 41213 w 71183"/>
              <a:gd name="T19" fmla="*/ 1325133 h 1615567"/>
              <a:gd name="T20" fmla="*/ 41213 w 71183"/>
              <a:gd name="T21" fmla="*/ 1274269 h 1615567"/>
              <a:gd name="T22" fmla="*/ 29437 w 71183"/>
              <a:gd name="T23" fmla="*/ 1248837 h 1615567"/>
              <a:gd name="T24" fmla="*/ 29437 w 71183"/>
              <a:gd name="T25" fmla="*/ 1236121 h 1615567"/>
              <a:gd name="T26" fmla="*/ 41213 w 71183"/>
              <a:gd name="T27" fmla="*/ 1210689 h 1615567"/>
              <a:gd name="T28" fmla="*/ 41213 w 71183"/>
              <a:gd name="T29" fmla="*/ 1172541 h 1615567"/>
              <a:gd name="T30" fmla="*/ 41213 w 71183"/>
              <a:gd name="T31" fmla="*/ 1121678 h 1615567"/>
              <a:gd name="T32" fmla="*/ 29437 w 71183"/>
              <a:gd name="T33" fmla="*/ 1096246 h 1615567"/>
              <a:gd name="T34" fmla="*/ 29437 w 71183"/>
              <a:gd name="T35" fmla="*/ 1083530 h 1615567"/>
              <a:gd name="T36" fmla="*/ 41213 w 71183"/>
              <a:gd name="T37" fmla="*/ 1058098 h 1615567"/>
              <a:gd name="T38" fmla="*/ 41213 w 71183"/>
              <a:gd name="T39" fmla="*/ 1019948 h 1615567"/>
              <a:gd name="T40" fmla="*/ 41213 w 71183"/>
              <a:gd name="T41" fmla="*/ 969084 h 1615567"/>
              <a:gd name="T42" fmla="*/ 29437 w 71183"/>
              <a:gd name="T43" fmla="*/ 943652 h 1615567"/>
              <a:gd name="T44" fmla="*/ 29437 w 71183"/>
              <a:gd name="T45" fmla="*/ 930937 h 1615567"/>
              <a:gd name="T46" fmla="*/ 41213 w 71183"/>
              <a:gd name="T47" fmla="*/ 905505 h 1615567"/>
              <a:gd name="T48" fmla="*/ 41213 w 71183"/>
              <a:gd name="T49" fmla="*/ 867357 h 1615567"/>
              <a:gd name="T50" fmla="*/ 41213 w 71183"/>
              <a:gd name="T51" fmla="*/ 816493 h 1615567"/>
              <a:gd name="T52" fmla="*/ 29437 w 71183"/>
              <a:gd name="T53" fmla="*/ 791062 h 1615567"/>
              <a:gd name="T54" fmla="*/ 29437 w 71183"/>
              <a:gd name="T55" fmla="*/ 778346 h 1615567"/>
              <a:gd name="T56" fmla="*/ 41213 w 71183"/>
              <a:gd name="T57" fmla="*/ 752914 h 1615567"/>
              <a:gd name="T58" fmla="*/ 41213 w 71183"/>
              <a:gd name="T59" fmla="*/ 714766 h 1615567"/>
              <a:gd name="T60" fmla="*/ 41213 w 71183"/>
              <a:gd name="T61" fmla="*/ 663903 h 1615567"/>
              <a:gd name="T62" fmla="*/ 29437 w 71183"/>
              <a:gd name="T63" fmla="*/ 638471 h 1615567"/>
              <a:gd name="T64" fmla="*/ 29437 w 71183"/>
              <a:gd name="T65" fmla="*/ 625755 h 1615567"/>
              <a:gd name="T66" fmla="*/ 41213 w 71183"/>
              <a:gd name="T67" fmla="*/ 600323 h 1615567"/>
              <a:gd name="T68" fmla="*/ 41213 w 71183"/>
              <a:gd name="T69" fmla="*/ 562175 h 1615567"/>
              <a:gd name="T70" fmla="*/ 41213 w 71183"/>
              <a:gd name="T71" fmla="*/ 511311 h 1615567"/>
              <a:gd name="T72" fmla="*/ 29437 w 71183"/>
              <a:gd name="T73" fmla="*/ 485879 h 1615567"/>
              <a:gd name="T74" fmla="*/ 29437 w 71183"/>
              <a:gd name="T75" fmla="*/ 473163 h 1615567"/>
              <a:gd name="T76" fmla="*/ 41213 w 71183"/>
              <a:gd name="T77" fmla="*/ 447731 h 1615567"/>
              <a:gd name="T78" fmla="*/ 41213 w 71183"/>
              <a:gd name="T79" fmla="*/ 409583 h 1615567"/>
              <a:gd name="T80" fmla="*/ 41213 w 71183"/>
              <a:gd name="T81" fmla="*/ 358719 h 1615567"/>
              <a:gd name="T82" fmla="*/ 29437 w 71183"/>
              <a:gd name="T83" fmla="*/ 333287 h 1615567"/>
              <a:gd name="T84" fmla="*/ 29437 w 71183"/>
              <a:gd name="T85" fmla="*/ 320571 h 1615567"/>
              <a:gd name="T86" fmla="*/ 41213 w 71183"/>
              <a:gd name="T87" fmla="*/ 295139 h 1615567"/>
              <a:gd name="T88" fmla="*/ 41213 w 71183"/>
              <a:gd name="T89" fmla="*/ 256991 h 1615567"/>
              <a:gd name="T90" fmla="*/ 41213 w 71183"/>
              <a:gd name="T91" fmla="*/ 206127 h 1615567"/>
              <a:gd name="T92" fmla="*/ 29437 w 71183"/>
              <a:gd name="T93" fmla="*/ 180695 h 1615567"/>
              <a:gd name="T94" fmla="*/ 29437 w 71183"/>
              <a:gd name="T95" fmla="*/ 167979 h 1615567"/>
              <a:gd name="T96" fmla="*/ 41213 w 71183"/>
              <a:gd name="T97" fmla="*/ 142547 h 1615567"/>
              <a:gd name="T98" fmla="*/ 41213 w 71183"/>
              <a:gd name="T99" fmla="*/ 104399 h 1615567"/>
              <a:gd name="T100" fmla="*/ 35326 w 71183"/>
              <a:gd name="T101" fmla="*/ 0 h 1615567"/>
              <a:gd name="T102" fmla="*/ 64763 w 71183"/>
              <a:gd name="T103" fmla="*/ 63580 h 1615567"/>
              <a:gd name="T104" fmla="*/ 41213 w 71183"/>
              <a:gd name="T105" fmla="*/ 63580 h 16155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1183"/>
              <a:gd name="T160" fmla="*/ 0 h 1615567"/>
              <a:gd name="T161" fmla="*/ 71183 w 71183"/>
              <a:gd name="T162" fmla="*/ 1615567 h 161556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1183" h="1615567">
                <a:moveTo>
                  <a:pt x="44450" y="1602867"/>
                </a:moveTo>
                <a:lnTo>
                  <a:pt x="31750" y="1602867"/>
                </a:lnTo>
                <a:lnTo>
                  <a:pt x="31750" y="1615567"/>
                </a:lnTo>
                <a:lnTo>
                  <a:pt x="44450" y="1615567"/>
                </a:lnTo>
                <a:lnTo>
                  <a:pt x="44450" y="1602867"/>
                </a:lnTo>
                <a:close/>
              </a:path>
              <a:path w="71183" h="1615567">
                <a:moveTo>
                  <a:pt x="44450" y="1577467"/>
                </a:moveTo>
                <a:lnTo>
                  <a:pt x="31750" y="1577467"/>
                </a:lnTo>
                <a:lnTo>
                  <a:pt x="31750" y="1590167"/>
                </a:lnTo>
                <a:lnTo>
                  <a:pt x="44450" y="1590167"/>
                </a:lnTo>
                <a:lnTo>
                  <a:pt x="44450" y="1577467"/>
                </a:lnTo>
                <a:close/>
              </a:path>
              <a:path w="71183" h="1615567">
                <a:moveTo>
                  <a:pt x="44450" y="1552067"/>
                </a:moveTo>
                <a:lnTo>
                  <a:pt x="31750" y="1552067"/>
                </a:lnTo>
                <a:lnTo>
                  <a:pt x="31750" y="1564767"/>
                </a:lnTo>
                <a:lnTo>
                  <a:pt x="44450" y="1564767"/>
                </a:lnTo>
                <a:lnTo>
                  <a:pt x="44450" y="1552067"/>
                </a:lnTo>
                <a:close/>
              </a:path>
              <a:path w="71183" h="1615567">
                <a:moveTo>
                  <a:pt x="44450" y="1526667"/>
                </a:moveTo>
                <a:lnTo>
                  <a:pt x="31750" y="1526667"/>
                </a:lnTo>
                <a:lnTo>
                  <a:pt x="31750" y="1539367"/>
                </a:lnTo>
                <a:lnTo>
                  <a:pt x="44450" y="1539367"/>
                </a:lnTo>
                <a:lnTo>
                  <a:pt x="44450" y="1526667"/>
                </a:lnTo>
                <a:close/>
              </a:path>
              <a:path w="71183" h="1615567">
                <a:moveTo>
                  <a:pt x="44450" y="1501267"/>
                </a:moveTo>
                <a:lnTo>
                  <a:pt x="31750" y="1501267"/>
                </a:lnTo>
                <a:lnTo>
                  <a:pt x="31750" y="1513967"/>
                </a:lnTo>
                <a:lnTo>
                  <a:pt x="44450" y="1513967"/>
                </a:lnTo>
                <a:lnTo>
                  <a:pt x="44450" y="1501267"/>
                </a:lnTo>
                <a:close/>
              </a:path>
              <a:path w="71183" h="1615567">
                <a:moveTo>
                  <a:pt x="44450" y="1475867"/>
                </a:moveTo>
                <a:lnTo>
                  <a:pt x="31750" y="1475867"/>
                </a:lnTo>
                <a:lnTo>
                  <a:pt x="31750" y="1488567"/>
                </a:lnTo>
                <a:lnTo>
                  <a:pt x="44450" y="1488567"/>
                </a:lnTo>
                <a:lnTo>
                  <a:pt x="44450" y="1475867"/>
                </a:lnTo>
                <a:close/>
              </a:path>
              <a:path w="71183" h="1615567">
                <a:moveTo>
                  <a:pt x="44450" y="1450467"/>
                </a:moveTo>
                <a:lnTo>
                  <a:pt x="31750" y="1450467"/>
                </a:lnTo>
                <a:lnTo>
                  <a:pt x="31750" y="1463167"/>
                </a:lnTo>
                <a:lnTo>
                  <a:pt x="44450" y="1463167"/>
                </a:lnTo>
                <a:lnTo>
                  <a:pt x="44450" y="1450467"/>
                </a:lnTo>
                <a:close/>
              </a:path>
              <a:path w="71183" h="1615567">
                <a:moveTo>
                  <a:pt x="44450" y="1425067"/>
                </a:moveTo>
                <a:lnTo>
                  <a:pt x="31750" y="1425067"/>
                </a:lnTo>
                <a:lnTo>
                  <a:pt x="31750" y="1437767"/>
                </a:lnTo>
                <a:lnTo>
                  <a:pt x="44450" y="1437767"/>
                </a:lnTo>
                <a:lnTo>
                  <a:pt x="44450" y="1425067"/>
                </a:lnTo>
                <a:close/>
              </a:path>
              <a:path w="71183" h="1615567">
                <a:moveTo>
                  <a:pt x="44450" y="1399667"/>
                </a:moveTo>
                <a:lnTo>
                  <a:pt x="31750" y="1399667"/>
                </a:lnTo>
                <a:lnTo>
                  <a:pt x="31750" y="1412367"/>
                </a:lnTo>
                <a:lnTo>
                  <a:pt x="44450" y="1412367"/>
                </a:lnTo>
                <a:lnTo>
                  <a:pt x="44450" y="1399667"/>
                </a:lnTo>
                <a:close/>
              </a:path>
              <a:path w="71183" h="1615567">
                <a:moveTo>
                  <a:pt x="44450" y="1374267"/>
                </a:moveTo>
                <a:lnTo>
                  <a:pt x="31750" y="1374267"/>
                </a:lnTo>
                <a:lnTo>
                  <a:pt x="31750" y="1386967"/>
                </a:lnTo>
                <a:lnTo>
                  <a:pt x="44450" y="1386967"/>
                </a:lnTo>
                <a:lnTo>
                  <a:pt x="44450" y="1374267"/>
                </a:lnTo>
                <a:close/>
              </a:path>
              <a:path w="71183" h="1615567">
                <a:moveTo>
                  <a:pt x="44450" y="1348867"/>
                </a:moveTo>
                <a:lnTo>
                  <a:pt x="31750" y="1348867"/>
                </a:lnTo>
                <a:lnTo>
                  <a:pt x="31750" y="1361567"/>
                </a:lnTo>
                <a:lnTo>
                  <a:pt x="44450" y="1361567"/>
                </a:lnTo>
                <a:lnTo>
                  <a:pt x="44450" y="1348867"/>
                </a:lnTo>
                <a:close/>
              </a:path>
              <a:path w="71183" h="1615567">
                <a:moveTo>
                  <a:pt x="44450" y="1323467"/>
                </a:moveTo>
                <a:lnTo>
                  <a:pt x="31750" y="1323467"/>
                </a:lnTo>
                <a:lnTo>
                  <a:pt x="31750" y="1336167"/>
                </a:lnTo>
                <a:lnTo>
                  <a:pt x="44450" y="1336167"/>
                </a:lnTo>
                <a:lnTo>
                  <a:pt x="44450" y="1323467"/>
                </a:lnTo>
                <a:close/>
              </a:path>
              <a:path w="71183" h="1615567">
                <a:moveTo>
                  <a:pt x="44450" y="1298067"/>
                </a:moveTo>
                <a:lnTo>
                  <a:pt x="31750" y="1298067"/>
                </a:lnTo>
                <a:lnTo>
                  <a:pt x="31750" y="1310767"/>
                </a:lnTo>
                <a:lnTo>
                  <a:pt x="44450" y="1310767"/>
                </a:lnTo>
                <a:lnTo>
                  <a:pt x="44450" y="1298067"/>
                </a:lnTo>
                <a:close/>
              </a:path>
              <a:path w="71183" h="1615567">
                <a:moveTo>
                  <a:pt x="44450" y="1272667"/>
                </a:moveTo>
                <a:lnTo>
                  <a:pt x="31750" y="1272667"/>
                </a:lnTo>
                <a:lnTo>
                  <a:pt x="31750" y="1285367"/>
                </a:lnTo>
                <a:lnTo>
                  <a:pt x="44450" y="1285367"/>
                </a:lnTo>
                <a:lnTo>
                  <a:pt x="44450" y="1272667"/>
                </a:lnTo>
                <a:close/>
              </a:path>
              <a:path w="71183" h="1615567">
                <a:moveTo>
                  <a:pt x="44450" y="1247267"/>
                </a:moveTo>
                <a:lnTo>
                  <a:pt x="31750" y="1247267"/>
                </a:lnTo>
                <a:lnTo>
                  <a:pt x="31750" y="1259967"/>
                </a:lnTo>
                <a:lnTo>
                  <a:pt x="44450" y="1259967"/>
                </a:lnTo>
                <a:lnTo>
                  <a:pt x="44450" y="1247267"/>
                </a:lnTo>
                <a:close/>
              </a:path>
              <a:path w="71183" h="1615567">
                <a:moveTo>
                  <a:pt x="44450" y="1221867"/>
                </a:moveTo>
                <a:lnTo>
                  <a:pt x="31750" y="1221867"/>
                </a:lnTo>
                <a:lnTo>
                  <a:pt x="31750" y="1234567"/>
                </a:lnTo>
                <a:lnTo>
                  <a:pt x="44450" y="1234567"/>
                </a:lnTo>
                <a:lnTo>
                  <a:pt x="44450" y="1221867"/>
                </a:lnTo>
                <a:close/>
              </a:path>
              <a:path w="71183" h="1615567">
                <a:moveTo>
                  <a:pt x="44450" y="1196467"/>
                </a:moveTo>
                <a:lnTo>
                  <a:pt x="31750" y="1196467"/>
                </a:lnTo>
                <a:lnTo>
                  <a:pt x="31750" y="1209167"/>
                </a:lnTo>
                <a:lnTo>
                  <a:pt x="44450" y="1209167"/>
                </a:lnTo>
                <a:lnTo>
                  <a:pt x="44450" y="1196467"/>
                </a:lnTo>
                <a:close/>
              </a:path>
              <a:path w="71183" h="1615567">
                <a:moveTo>
                  <a:pt x="44450" y="1171067"/>
                </a:moveTo>
                <a:lnTo>
                  <a:pt x="31750" y="1171067"/>
                </a:lnTo>
                <a:lnTo>
                  <a:pt x="31750" y="1183767"/>
                </a:lnTo>
                <a:lnTo>
                  <a:pt x="44450" y="1183767"/>
                </a:lnTo>
                <a:lnTo>
                  <a:pt x="44450" y="1171067"/>
                </a:lnTo>
                <a:close/>
              </a:path>
              <a:path w="71183" h="1615567">
                <a:moveTo>
                  <a:pt x="44450" y="1145667"/>
                </a:moveTo>
                <a:lnTo>
                  <a:pt x="31750" y="1145667"/>
                </a:lnTo>
                <a:lnTo>
                  <a:pt x="31750" y="1158367"/>
                </a:lnTo>
                <a:lnTo>
                  <a:pt x="44450" y="1158367"/>
                </a:lnTo>
                <a:lnTo>
                  <a:pt x="44450" y="1145667"/>
                </a:lnTo>
                <a:close/>
              </a:path>
              <a:path w="71183" h="1615567">
                <a:moveTo>
                  <a:pt x="44450" y="1120267"/>
                </a:moveTo>
                <a:lnTo>
                  <a:pt x="31750" y="1120267"/>
                </a:lnTo>
                <a:lnTo>
                  <a:pt x="31750" y="1132967"/>
                </a:lnTo>
                <a:lnTo>
                  <a:pt x="44450" y="1132967"/>
                </a:lnTo>
                <a:lnTo>
                  <a:pt x="44450" y="1120267"/>
                </a:lnTo>
                <a:close/>
              </a:path>
              <a:path w="71183" h="1615567">
                <a:moveTo>
                  <a:pt x="44450" y="1094867"/>
                </a:moveTo>
                <a:lnTo>
                  <a:pt x="31750" y="1094867"/>
                </a:lnTo>
                <a:lnTo>
                  <a:pt x="31750" y="1107567"/>
                </a:lnTo>
                <a:lnTo>
                  <a:pt x="44450" y="1107567"/>
                </a:lnTo>
                <a:lnTo>
                  <a:pt x="44450" y="1094867"/>
                </a:lnTo>
                <a:close/>
              </a:path>
              <a:path w="71183" h="1615567">
                <a:moveTo>
                  <a:pt x="44450" y="1069467"/>
                </a:moveTo>
                <a:lnTo>
                  <a:pt x="31750" y="1069467"/>
                </a:lnTo>
                <a:lnTo>
                  <a:pt x="31750" y="1082167"/>
                </a:lnTo>
                <a:lnTo>
                  <a:pt x="44450" y="1082167"/>
                </a:lnTo>
                <a:lnTo>
                  <a:pt x="44450" y="1069467"/>
                </a:lnTo>
                <a:close/>
              </a:path>
              <a:path w="71183" h="1615567">
                <a:moveTo>
                  <a:pt x="44450" y="1044067"/>
                </a:moveTo>
                <a:lnTo>
                  <a:pt x="31750" y="1044067"/>
                </a:lnTo>
                <a:lnTo>
                  <a:pt x="31750" y="1056767"/>
                </a:lnTo>
                <a:lnTo>
                  <a:pt x="44450" y="1056767"/>
                </a:lnTo>
                <a:lnTo>
                  <a:pt x="44450" y="1044067"/>
                </a:lnTo>
                <a:close/>
              </a:path>
              <a:path w="71183" h="1615567">
                <a:moveTo>
                  <a:pt x="44450" y="1018667"/>
                </a:moveTo>
                <a:lnTo>
                  <a:pt x="31750" y="1018667"/>
                </a:lnTo>
                <a:lnTo>
                  <a:pt x="31750" y="1031367"/>
                </a:lnTo>
                <a:lnTo>
                  <a:pt x="44450" y="1031367"/>
                </a:lnTo>
                <a:lnTo>
                  <a:pt x="44450" y="1018667"/>
                </a:lnTo>
                <a:close/>
              </a:path>
              <a:path w="71183" h="1615567">
                <a:moveTo>
                  <a:pt x="44450" y="993267"/>
                </a:moveTo>
                <a:lnTo>
                  <a:pt x="31750" y="993267"/>
                </a:lnTo>
                <a:lnTo>
                  <a:pt x="31750" y="1005967"/>
                </a:lnTo>
                <a:lnTo>
                  <a:pt x="44450" y="1005967"/>
                </a:lnTo>
                <a:lnTo>
                  <a:pt x="44450" y="993267"/>
                </a:lnTo>
                <a:close/>
              </a:path>
              <a:path w="71183" h="1615567">
                <a:moveTo>
                  <a:pt x="44450" y="967867"/>
                </a:moveTo>
                <a:lnTo>
                  <a:pt x="31750" y="967867"/>
                </a:lnTo>
                <a:lnTo>
                  <a:pt x="31750" y="980567"/>
                </a:lnTo>
                <a:lnTo>
                  <a:pt x="44450" y="980567"/>
                </a:lnTo>
                <a:lnTo>
                  <a:pt x="44450" y="967867"/>
                </a:lnTo>
                <a:close/>
              </a:path>
              <a:path w="71183" h="1615567">
                <a:moveTo>
                  <a:pt x="44450" y="942467"/>
                </a:moveTo>
                <a:lnTo>
                  <a:pt x="31750" y="942467"/>
                </a:lnTo>
                <a:lnTo>
                  <a:pt x="31750" y="955167"/>
                </a:lnTo>
                <a:lnTo>
                  <a:pt x="44450" y="955167"/>
                </a:lnTo>
                <a:lnTo>
                  <a:pt x="44450" y="942467"/>
                </a:lnTo>
                <a:close/>
              </a:path>
              <a:path w="71183" h="1615567">
                <a:moveTo>
                  <a:pt x="44450" y="917067"/>
                </a:moveTo>
                <a:lnTo>
                  <a:pt x="31750" y="917067"/>
                </a:lnTo>
                <a:lnTo>
                  <a:pt x="31750" y="929767"/>
                </a:lnTo>
                <a:lnTo>
                  <a:pt x="44450" y="929767"/>
                </a:lnTo>
                <a:lnTo>
                  <a:pt x="44450" y="917067"/>
                </a:lnTo>
                <a:close/>
              </a:path>
              <a:path w="71183" h="1615567">
                <a:moveTo>
                  <a:pt x="44450" y="891667"/>
                </a:moveTo>
                <a:lnTo>
                  <a:pt x="31750" y="891667"/>
                </a:lnTo>
                <a:lnTo>
                  <a:pt x="31750" y="904367"/>
                </a:lnTo>
                <a:lnTo>
                  <a:pt x="44450" y="904367"/>
                </a:lnTo>
                <a:lnTo>
                  <a:pt x="44450" y="891667"/>
                </a:lnTo>
                <a:close/>
              </a:path>
              <a:path w="71183" h="1615567">
                <a:moveTo>
                  <a:pt x="44450" y="866267"/>
                </a:moveTo>
                <a:lnTo>
                  <a:pt x="31750" y="866267"/>
                </a:lnTo>
                <a:lnTo>
                  <a:pt x="31750" y="878967"/>
                </a:lnTo>
                <a:lnTo>
                  <a:pt x="44450" y="878967"/>
                </a:lnTo>
                <a:lnTo>
                  <a:pt x="44450" y="866267"/>
                </a:lnTo>
                <a:close/>
              </a:path>
              <a:path w="71183" h="1615567">
                <a:moveTo>
                  <a:pt x="44450" y="840867"/>
                </a:moveTo>
                <a:lnTo>
                  <a:pt x="31750" y="840867"/>
                </a:lnTo>
                <a:lnTo>
                  <a:pt x="31750" y="853567"/>
                </a:lnTo>
                <a:lnTo>
                  <a:pt x="44450" y="853567"/>
                </a:lnTo>
                <a:lnTo>
                  <a:pt x="44450" y="840867"/>
                </a:lnTo>
                <a:close/>
              </a:path>
              <a:path w="71183" h="1615567">
                <a:moveTo>
                  <a:pt x="44450" y="815467"/>
                </a:moveTo>
                <a:lnTo>
                  <a:pt x="31750" y="815467"/>
                </a:lnTo>
                <a:lnTo>
                  <a:pt x="31750" y="828167"/>
                </a:lnTo>
                <a:lnTo>
                  <a:pt x="44450" y="828167"/>
                </a:lnTo>
                <a:lnTo>
                  <a:pt x="44450" y="815467"/>
                </a:lnTo>
                <a:close/>
              </a:path>
              <a:path w="71183" h="1615567">
                <a:moveTo>
                  <a:pt x="44450" y="790067"/>
                </a:moveTo>
                <a:lnTo>
                  <a:pt x="31750" y="790067"/>
                </a:lnTo>
                <a:lnTo>
                  <a:pt x="31750" y="802767"/>
                </a:lnTo>
                <a:lnTo>
                  <a:pt x="44450" y="802767"/>
                </a:lnTo>
                <a:lnTo>
                  <a:pt x="44450" y="790067"/>
                </a:lnTo>
                <a:close/>
              </a:path>
              <a:path w="71183" h="1615567">
                <a:moveTo>
                  <a:pt x="44450" y="764667"/>
                </a:moveTo>
                <a:lnTo>
                  <a:pt x="31750" y="764667"/>
                </a:lnTo>
                <a:lnTo>
                  <a:pt x="31750" y="777367"/>
                </a:lnTo>
                <a:lnTo>
                  <a:pt x="44450" y="777367"/>
                </a:lnTo>
                <a:lnTo>
                  <a:pt x="44450" y="764667"/>
                </a:lnTo>
                <a:close/>
              </a:path>
              <a:path w="71183" h="1615567">
                <a:moveTo>
                  <a:pt x="44450" y="739267"/>
                </a:moveTo>
                <a:lnTo>
                  <a:pt x="31750" y="739267"/>
                </a:lnTo>
                <a:lnTo>
                  <a:pt x="31750" y="751967"/>
                </a:lnTo>
                <a:lnTo>
                  <a:pt x="44450" y="751967"/>
                </a:lnTo>
                <a:lnTo>
                  <a:pt x="44450" y="739267"/>
                </a:lnTo>
                <a:close/>
              </a:path>
              <a:path w="71183" h="1615567">
                <a:moveTo>
                  <a:pt x="44450" y="713867"/>
                </a:moveTo>
                <a:lnTo>
                  <a:pt x="31750" y="713867"/>
                </a:lnTo>
                <a:lnTo>
                  <a:pt x="31750" y="726567"/>
                </a:lnTo>
                <a:lnTo>
                  <a:pt x="44450" y="726567"/>
                </a:lnTo>
                <a:lnTo>
                  <a:pt x="44450" y="713867"/>
                </a:lnTo>
                <a:close/>
              </a:path>
              <a:path w="71183" h="1615567">
                <a:moveTo>
                  <a:pt x="44450" y="688467"/>
                </a:moveTo>
                <a:lnTo>
                  <a:pt x="31750" y="688467"/>
                </a:lnTo>
                <a:lnTo>
                  <a:pt x="31750" y="701167"/>
                </a:lnTo>
                <a:lnTo>
                  <a:pt x="44450" y="701167"/>
                </a:lnTo>
                <a:lnTo>
                  <a:pt x="44450" y="688467"/>
                </a:lnTo>
                <a:close/>
              </a:path>
              <a:path w="71183" h="1615567">
                <a:moveTo>
                  <a:pt x="44450" y="663067"/>
                </a:moveTo>
                <a:lnTo>
                  <a:pt x="31750" y="663067"/>
                </a:lnTo>
                <a:lnTo>
                  <a:pt x="31750" y="675767"/>
                </a:lnTo>
                <a:lnTo>
                  <a:pt x="44450" y="675767"/>
                </a:lnTo>
                <a:lnTo>
                  <a:pt x="44450" y="663067"/>
                </a:lnTo>
                <a:close/>
              </a:path>
              <a:path w="71183" h="1615567">
                <a:moveTo>
                  <a:pt x="44450" y="637667"/>
                </a:moveTo>
                <a:lnTo>
                  <a:pt x="31750" y="637667"/>
                </a:lnTo>
                <a:lnTo>
                  <a:pt x="31750" y="650367"/>
                </a:lnTo>
                <a:lnTo>
                  <a:pt x="44450" y="650367"/>
                </a:lnTo>
                <a:lnTo>
                  <a:pt x="44450" y="637667"/>
                </a:lnTo>
                <a:close/>
              </a:path>
              <a:path w="71183" h="1615567">
                <a:moveTo>
                  <a:pt x="44450" y="612267"/>
                </a:moveTo>
                <a:lnTo>
                  <a:pt x="31750" y="612267"/>
                </a:lnTo>
                <a:lnTo>
                  <a:pt x="31750" y="624967"/>
                </a:lnTo>
                <a:lnTo>
                  <a:pt x="44450" y="624967"/>
                </a:lnTo>
                <a:lnTo>
                  <a:pt x="44450" y="612267"/>
                </a:lnTo>
                <a:close/>
              </a:path>
              <a:path w="71183" h="1615567">
                <a:moveTo>
                  <a:pt x="44450" y="586867"/>
                </a:moveTo>
                <a:lnTo>
                  <a:pt x="31750" y="586867"/>
                </a:lnTo>
                <a:lnTo>
                  <a:pt x="31750" y="599567"/>
                </a:lnTo>
                <a:lnTo>
                  <a:pt x="44450" y="599567"/>
                </a:lnTo>
                <a:lnTo>
                  <a:pt x="44450" y="586867"/>
                </a:lnTo>
                <a:close/>
              </a:path>
              <a:path w="71183" h="1615567">
                <a:moveTo>
                  <a:pt x="44450" y="561467"/>
                </a:moveTo>
                <a:lnTo>
                  <a:pt x="31750" y="561467"/>
                </a:lnTo>
                <a:lnTo>
                  <a:pt x="31750" y="574167"/>
                </a:lnTo>
                <a:lnTo>
                  <a:pt x="44450" y="574167"/>
                </a:lnTo>
                <a:lnTo>
                  <a:pt x="44450" y="561467"/>
                </a:lnTo>
                <a:close/>
              </a:path>
              <a:path w="71183" h="1615567">
                <a:moveTo>
                  <a:pt x="44450" y="536067"/>
                </a:moveTo>
                <a:lnTo>
                  <a:pt x="31750" y="536067"/>
                </a:lnTo>
                <a:lnTo>
                  <a:pt x="31750" y="548767"/>
                </a:lnTo>
                <a:lnTo>
                  <a:pt x="44450" y="548767"/>
                </a:lnTo>
                <a:lnTo>
                  <a:pt x="44450" y="536067"/>
                </a:lnTo>
                <a:close/>
              </a:path>
              <a:path w="71183" h="1615567">
                <a:moveTo>
                  <a:pt x="44450" y="510667"/>
                </a:moveTo>
                <a:lnTo>
                  <a:pt x="31750" y="510667"/>
                </a:lnTo>
                <a:lnTo>
                  <a:pt x="31750" y="523367"/>
                </a:lnTo>
                <a:lnTo>
                  <a:pt x="44450" y="523367"/>
                </a:lnTo>
                <a:lnTo>
                  <a:pt x="44450" y="510667"/>
                </a:lnTo>
                <a:close/>
              </a:path>
              <a:path w="71183" h="1615567">
                <a:moveTo>
                  <a:pt x="44450" y="485267"/>
                </a:moveTo>
                <a:lnTo>
                  <a:pt x="31750" y="485267"/>
                </a:lnTo>
                <a:lnTo>
                  <a:pt x="31750" y="497967"/>
                </a:lnTo>
                <a:lnTo>
                  <a:pt x="44450" y="497967"/>
                </a:lnTo>
                <a:lnTo>
                  <a:pt x="44450" y="485267"/>
                </a:lnTo>
                <a:close/>
              </a:path>
              <a:path w="71183" h="1615567">
                <a:moveTo>
                  <a:pt x="44450" y="459867"/>
                </a:moveTo>
                <a:lnTo>
                  <a:pt x="31750" y="459867"/>
                </a:lnTo>
                <a:lnTo>
                  <a:pt x="31750" y="472567"/>
                </a:lnTo>
                <a:lnTo>
                  <a:pt x="44450" y="472567"/>
                </a:lnTo>
                <a:lnTo>
                  <a:pt x="44450" y="459867"/>
                </a:lnTo>
                <a:close/>
              </a:path>
              <a:path w="71183" h="1615567">
                <a:moveTo>
                  <a:pt x="44450" y="434467"/>
                </a:moveTo>
                <a:lnTo>
                  <a:pt x="31750" y="434467"/>
                </a:lnTo>
                <a:lnTo>
                  <a:pt x="31750" y="447167"/>
                </a:lnTo>
                <a:lnTo>
                  <a:pt x="44450" y="447167"/>
                </a:lnTo>
                <a:lnTo>
                  <a:pt x="44450" y="434467"/>
                </a:lnTo>
                <a:close/>
              </a:path>
              <a:path w="71183" h="1615567">
                <a:moveTo>
                  <a:pt x="44450" y="409067"/>
                </a:moveTo>
                <a:lnTo>
                  <a:pt x="31750" y="409067"/>
                </a:lnTo>
                <a:lnTo>
                  <a:pt x="31750" y="421767"/>
                </a:lnTo>
                <a:lnTo>
                  <a:pt x="44450" y="421767"/>
                </a:lnTo>
                <a:lnTo>
                  <a:pt x="44450" y="409067"/>
                </a:lnTo>
                <a:close/>
              </a:path>
              <a:path w="71183" h="1615567">
                <a:moveTo>
                  <a:pt x="44450" y="383667"/>
                </a:moveTo>
                <a:lnTo>
                  <a:pt x="31750" y="383667"/>
                </a:lnTo>
                <a:lnTo>
                  <a:pt x="31750" y="396367"/>
                </a:lnTo>
                <a:lnTo>
                  <a:pt x="44450" y="396367"/>
                </a:lnTo>
                <a:lnTo>
                  <a:pt x="44450" y="383667"/>
                </a:lnTo>
                <a:close/>
              </a:path>
              <a:path w="71183" h="1615567">
                <a:moveTo>
                  <a:pt x="44450" y="358267"/>
                </a:moveTo>
                <a:lnTo>
                  <a:pt x="31750" y="358267"/>
                </a:lnTo>
                <a:lnTo>
                  <a:pt x="31750" y="370967"/>
                </a:lnTo>
                <a:lnTo>
                  <a:pt x="44450" y="370967"/>
                </a:lnTo>
                <a:lnTo>
                  <a:pt x="44450" y="358267"/>
                </a:lnTo>
                <a:close/>
              </a:path>
              <a:path w="71183" h="1615567">
                <a:moveTo>
                  <a:pt x="44450" y="332867"/>
                </a:moveTo>
                <a:lnTo>
                  <a:pt x="31750" y="332867"/>
                </a:lnTo>
                <a:lnTo>
                  <a:pt x="31750" y="345567"/>
                </a:lnTo>
                <a:lnTo>
                  <a:pt x="44450" y="345567"/>
                </a:lnTo>
                <a:lnTo>
                  <a:pt x="44450" y="332867"/>
                </a:lnTo>
                <a:close/>
              </a:path>
              <a:path w="71183" h="1615567">
                <a:moveTo>
                  <a:pt x="44450" y="307467"/>
                </a:moveTo>
                <a:lnTo>
                  <a:pt x="31750" y="307467"/>
                </a:lnTo>
                <a:lnTo>
                  <a:pt x="31750" y="320167"/>
                </a:lnTo>
                <a:lnTo>
                  <a:pt x="44450" y="320167"/>
                </a:lnTo>
                <a:lnTo>
                  <a:pt x="44450" y="307467"/>
                </a:lnTo>
                <a:close/>
              </a:path>
              <a:path w="71183" h="1615567">
                <a:moveTo>
                  <a:pt x="44450" y="282067"/>
                </a:moveTo>
                <a:lnTo>
                  <a:pt x="31750" y="282067"/>
                </a:lnTo>
                <a:lnTo>
                  <a:pt x="31750" y="294767"/>
                </a:lnTo>
                <a:lnTo>
                  <a:pt x="44450" y="294767"/>
                </a:lnTo>
                <a:lnTo>
                  <a:pt x="44450" y="282067"/>
                </a:lnTo>
                <a:close/>
              </a:path>
              <a:path w="71183" h="1615567">
                <a:moveTo>
                  <a:pt x="44450" y="256667"/>
                </a:moveTo>
                <a:lnTo>
                  <a:pt x="31750" y="256667"/>
                </a:lnTo>
                <a:lnTo>
                  <a:pt x="31750" y="269367"/>
                </a:lnTo>
                <a:lnTo>
                  <a:pt x="44450" y="269367"/>
                </a:lnTo>
                <a:lnTo>
                  <a:pt x="44450" y="256667"/>
                </a:lnTo>
                <a:close/>
              </a:path>
              <a:path w="71183" h="1615567">
                <a:moveTo>
                  <a:pt x="44450" y="231267"/>
                </a:moveTo>
                <a:lnTo>
                  <a:pt x="31750" y="231267"/>
                </a:lnTo>
                <a:lnTo>
                  <a:pt x="31750" y="243967"/>
                </a:lnTo>
                <a:lnTo>
                  <a:pt x="44450" y="243967"/>
                </a:lnTo>
                <a:lnTo>
                  <a:pt x="44450" y="231267"/>
                </a:lnTo>
                <a:close/>
              </a:path>
              <a:path w="71183" h="1615567">
                <a:moveTo>
                  <a:pt x="44450" y="205867"/>
                </a:moveTo>
                <a:lnTo>
                  <a:pt x="31750" y="205867"/>
                </a:lnTo>
                <a:lnTo>
                  <a:pt x="31750" y="218567"/>
                </a:lnTo>
                <a:lnTo>
                  <a:pt x="44450" y="218567"/>
                </a:lnTo>
                <a:lnTo>
                  <a:pt x="44450" y="205867"/>
                </a:lnTo>
                <a:close/>
              </a:path>
              <a:path w="71183" h="1615567">
                <a:moveTo>
                  <a:pt x="44450" y="180467"/>
                </a:moveTo>
                <a:lnTo>
                  <a:pt x="31750" y="180467"/>
                </a:lnTo>
                <a:lnTo>
                  <a:pt x="31750" y="193167"/>
                </a:lnTo>
                <a:lnTo>
                  <a:pt x="44450" y="193167"/>
                </a:lnTo>
                <a:lnTo>
                  <a:pt x="44450" y="180467"/>
                </a:lnTo>
                <a:close/>
              </a:path>
              <a:path w="71183" h="1615567">
                <a:moveTo>
                  <a:pt x="44450" y="155067"/>
                </a:moveTo>
                <a:lnTo>
                  <a:pt x="31750" y="155067"/>
                </a:lnTo>
                <a:lnTo>
                  <a:pt x="31750" y="167767"/>
                </a:lnTo>
                <a:lnTo>
                  <a:pt x="44450" y="167767"/>
                </a:lnTo>
                <a:lnTo>
                  <a:pt x="44450" y="155067"/>
                </a:lnTo>
                <a:close/>
              </a:path>
              <a:path w="71183" h="1615567">
                <a:moveTo>
                  <a:pt x="44450" y="129667"/>
                </a:moveTo>
                <a:lnTo>
                  <a:pt x="31750" y="129667"/>
                </a:lnTo>
                <a:lnTo>
                  <a:pt x="31750" y="142367"/>
                </a:lnTo>
                <a:lnTo>
                  <a:pt x="44450" y="142367"/>
                </a:lnTo>
                <a:lnTo>
                  <a:pt x="44450" y="129667"/>
                </a:lnTo>
                <a:close/>
              </a:path>
              <a:path w="71183" h="1615567">
                <a:moveTo>
                  <a:pt x="44450" y="104267"/>
                </a:moveTo>
                <a:lnTo>
                  <a:pt x="31750" y="104267"/>
                </a:lnTo>
                <a:lnTo>
                  <a:pt x="31750" y="116967"/>
                </a:lnTo>
                <a:lnTo>
                  <a:pt x="44450" y="116967"/>
                </a:lnTo>
                <a:lnTo>
                  <a:pt x="44450" y="104267"/>
                </a:lnTo>
                <a:close/>
              </a:path>
              <a:path w="71183" h="1615567">
                <a:moveTo>
                  <a:pt x="44450" y="78867"/>
                </a:moveTo>
                <a:lnTo>
                  <a:pt x="31750" y="78867"/>
                </a:lnTo>
                <a:lnTo>
                  <a:pt x="31750" y="91567"/>
                </a:lnTo>
                <a:lnTo>
                  <a:pt x="44450" y="91567"/>
                </a:lnTo>
                <a:lnTo>
                  <a:pt x="44450" y="78867"/>
                </a:lnTo>
                <a:close/>
              </a:path>
              <a:path w="71183" h="1615567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1183" y="66167"/>
                </a:lnTo>
                <a:lnTo>
                  <a:pt x="31750" y="66167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1183" h="1615567">
                <a:moveTo>
                  <a:pt x="44450" y="63500"/>
                </a:moveTo>
                <a:lnTo>
                  <a:pt x="31750" y="63500"/>
                </a:lnTo>
                <a:lnTo>
                  <a:pt x="31750" y="66167"/>
                </a:lnTo>
                <a:lnTo>
                  <a:pt x="44450" y="66167"/>
                </a:lnTo>
                <a:lnTo>
                  <a:pt x="44450" y="63500"/>
                </a:lnTo>
                <a:close/>
              </a:path>
              <a:path w="71183" h="1615567">
                <a:moveTo>
                  <a:pt x="69850" y="63500"/>
                </a:moveTo>
                <a:lnTo>
                  <a:pt x="44450" y="63500"/>
                </a:lnTo>
                <a:lnTo>
                  <a:pt x="44450" y="66167"/>
                </a:lnTo>
                <a:lnTo>
                  <a:pt x="71183" y="66167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82" name="object 36"/>
          <p:cNvSpPr>
            <a:spLocks noChangeArrowheads="1"/>
          </p:cNvSpPr>
          <p:nvPr/>
        </p:nvSpPr>
        <p:spPr bwMode="auto">
          <a:xfrm>
            <a:off x="2133600" y="5791200"/>
            <a:ext cx="1524000" cy="2762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3" name="object 39"/>
          <p:cNvSpPr>
            <a:spLocks noChangeArrowheads="1"/>
          </p:cNvSpPr>
          <p:nvPr/>
        </p:nvSpPr>
        <p:spPr bwMode="auto">
          <a:xfrm>
            <a:off x="1981200" y="5410200"/>
            <a:ext cx="1944688" cy="554038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0500" indent="-177800"/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Безвозмездные поступления</a:t>
            </a:r>
            <a:endParaRPr lang="ru-RU">
              <a:latin typeface="Calibri" pitchFamily="34" charset="0"/>
            </a:endParaRPr>
          </a:p>
        </p:txBody>
      </p:sp>
      <p:sp>
        <p:nvSpPr>
          <p:cNvPr id="19484" name="object 41"/>
          <p:cNvSpPr txBox="1">
            <a:spLocks noChangeArrowheads="1"/>
          </p:cNvSpPr>
          <p:nvPr/>
        </p:nvSpPr>
        <p:spPr bwMode="auto">
          <a:xfrm>
            <a:off x="1788367" y="5039519"/>
            <a:ext cx="42672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71700" algn="ctr"/>
            <a:r>
              <a:rPr lang="ru-RU" sz="2000" b="1" dirty="0">
                <a:solidFill>
                  <a:srgbClr val="FFFFFF"/>
                </a:solidFill>
                <a:latin typeface="Calibri" pitchFamily="34" charset="0"/>
              </a:rPr>
              <a:t>       Неналоговые</a:t>
            </a:r>
            <a:endParaRPr lang="ru-RU" sz="2000" dirty="0">
              <a:latin typeface="Calibri" pitchFamily="34" charset="0"/>
            </a:endParaRPr>
          </a:p>
          <a:p>
            <a:pPr marL="2171700" algn="r"/>
            <a:r>
              <a:rPr lang="ru-RU" sz="2000" b="1" dirty="0">
                <a:solidFill>
                  <a:srgbClr val="FFFFFF"/>
                </a:solidFill>
                <a:latin typeface="Calibri" pitchFamily="34" charset="0"/>
              </a:rPr>
              <a:t>доходы</a:t>
            </a:r>
            <a:endParaRPr lang="ru-RU" sz="2000" dirty="0">
              <a:latin typeface="Calibri" pitchFamily="34" charset="0"/>
            </a:endParaRPr>
          </a:p>
          <a:p>
            <a:pPr marL="2171700">
              <a:lnSpc>
                <a:spcPts val="500"/>
              </a:lnSpc>
              <a:spcBef>
                <a:spcPts val="50"/>
              </a:spcBef>
            </a:pPr>
            <a:endParaRPr lang="ru-RU" sz="500" dirty="0">
              <a:latin typeface="Calibri" pitchFamily="34" charset="0"/>
            </a:endParaRPr>
          </a:p>
        </p:txBody>
      </p:sp>
      <p:sp>
        <p:nvSpPr>
          <p:cNvPr id="19485" name="object 42"/>
          <p:cNvSpPr txBox="1">
            <a:spLocks noChangeArrowheads="1"/>
          </p:cNvSpPr>
          <p:nvPr/>
        </p:nvSpPr>
        <p:spPr bwMode="auto">
          <a:xfrm>
            <a:off x="3535363" y="893763"/>
            <a:ext cx="1787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0500" indent="-1778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9486" name="object 43"/>
          <p:cNvSpPr>
            <a:spLocks noChangeArrowheads="1"/>
          </p:cNvSpPr>
          <p:nvPr/>
        </p:nvSpPr>
        <p:spPr bwMode="auto">
          <a:xfrm>
            <a:off x="354013" y="1335088"/>
            <a:ext cx="1524000" cy="365125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7" name="object 44"/>
          <p:cNvSpPr>
            <a:spLocks noChangeArrowheads="1"/>
          </p:cNvSpPr>
          <p:nvPr/>
        </p:nvSpPr>
        <p:spPr bwMode="auto">
          <a:xfrm>
            <a:off x="204788" y="812800"/>
            <a:ext cx="1822450" cy="85248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8" name="object 45"/>
          <p:cNvSpPr>
            <a:spLocks noChangeArrowheads="1"/>
          </p:cNvSpPr>
          <p:nvPr/>
        </p:nvSpPr>
        <p:spPr bwMode="auto">
          <a:xfrm>
            <a:off x="417513" y="815975"/>
            <a:ext cx="1452562" cy="9223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9" name="object 46"/>
          <p:cNvSpPr>
            <a:spLocks noChangeArrowheads="1"/>
          </p:cNvSpPr>
          <p:nvPr/>
        </p:nvSpPr>
        <p:spPr bwMode="auto">
          <a:xfrm>
            <a:off x="250825" y="836613"/>
            <a:ext cx="1728788" cy="758825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90" name="object 47"/>
          <p:cNvSpPr>
            <a:spLocks/>
          </p:cNvSpPr>
          <p:nvPr/>
        </p:nvSpPr>
        <p:spPr bwMode="auto">
          <a:xfrm>
            <a:off x="250825" y="836613"/>
            <a:ext cx="1728788" cy="758825"/>
          </a:xfrm>
          <a:custGeom>
            <a:avLst/>
            <a:gdLst>
              <a:gd name="T0" fmla="*/ 0 w 1728216"/>
              <a:gd name="T1" fmla="*/ 761270 h 758012"/>
              <a:gd name="T2" fmla="*/ 1730505 w 1728216"/>
              <a:gd name="T3" fmla="*/ 761270 h 758012"/>
              <a:gd name="T4" fmla="*/ 1730505 w 1728216"/>
              <a:gd name="T5" fmla="*/ 0 h 758012"/>
              <a:gd name="T6" fmla="*/ 0 w 1728216"/>
              <a:gd name="T7" fmla="*/ 0 h 758012"/>
              <a:gd name="T8" fmla="*/ 0 w 1728216"/>
              <a:gd name="T9" fmla="*/ 761270 h 758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6"/>
              <a:gd name="T16" fmla="*/ 0 h 758012"/>
              <a:gd name="T17" fmla="*/ 1728216 w 1728216"/>
              <a:gd name="T18" fmla="*/ 758012 h 758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6" h="758012">
                <a:moveTo>
                  <a:pt x="0" y="758012"/>
                </a:moveTo>
                <a:lnTo>
                  <a:pt x="1728216" y="758012"/>
                </a:lnTo>
                <a:lnTo>
                  <a:pt x="1728216" y="0"/>
                </a:lnTo>
                <a:lnTo>
                  <a:pt x="0" y="0"/>
                </a:lnTo>
                <a:lnTo>
                  <a:pt x="0" y="758012"/>
                </a:lnTo>
                <a:close/>
              </a:path>
            </a:pathLst>
          </a:custGeom>
          <a:noFill/>
          <a:ln w="9525">
            <a:solidFill>
              <a:srgbClr val="1515FF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91" name="object 48"/>
          <p:cNvSpPr txBox="1">
            <a:spLocks noChangeArrowheads="1"/>
          </p:cNvSpPr>
          <p:nvPr/>
        </p:nvSpPr>
        <p:spPr bwMode="auto">
          <a:xfrm>
            <a:off x="600075" y="893763"/>
            <a:ext cx="10318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651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ДОХОДЫ ВСЕГО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9492" name="object 53"/>
          <p:cNvSpPr>
            <a:spLocks/>
          </p:cNvSpPr>
          <p:nvPr/>
        </p:nvSpPr>
        <p:spPr bwMode="auto">
          <a:xfrm>
            <a:off x="1068388" y="1603375"/>
            <a:ext cx="76200" cy="817563"/>
          </a:xfrm>
          <a:custGeom>
            <a:avLst/>
            <a:gdLst>
              <a:gd name="T0" fmla="*/ 31750 w 76200"/>
              <a:gd name="T1" fmla="*/ 12736 h 816990"/>
              <a:gd name="T2" fmla="*/ 44450 w 76200"/>
              <a:gd name="T3" fmla="*/ 25472 h 816990"/>
              <a:gd name="T4" fmla="*/ 44450 w 76200"/>
              <a:gd name="T5" fmla="*/ 38208 h 816990"/>
              <a:gd name="T6" fmla="*/ 31750 w 76200"/>
              <a:gd name="T7" fmla="*/ 50944 h 816990"/>
              <a:gd name="T8" fmla="*/ 44450 w 76200"/>
              <a:gd name="T9" fmla="*/ 50944 h 816990"/>
              <a:gd name="T10" fmla="*/ 31750 w 76200"/>
              <a:gd name="T11" fmla="*/ 89148 h 816990"/>
              <a:gd name="T12" fmla="*/ 44450 w 76200"/>
              <a:gd name="T13" fmla="*/ 101884 h 816990"/>
              <a:gd name="T14" fmla="*/ 44450 w 76200"/>
              <a:gd name="T15" fmla="*/ 114620 h 816990"/>
              <a:gd name="T16" fmla="*/ 31750 w 76200"/>
              <a:gd name="T17" fmla="*/ 127356 h 816990"/>
              <a:gd name="T18" fmla="*/ 44450 w 76200"/>
              <a:gd name="T19" fmla="*/ 127356 h 816990"/>
              <a:gd name="T20" fmla="*/ 31750 w 76200"/>
              <a:gd name="T21" fmla="*/ 165564 h 816990"/>
              <a:gd name="T22" fmla="*/ 44450 w 76200"/>
              <a:gd name="T23" fmla="*/ 178300 h 816990"/>
              <a:gd name="T24" fmla="*/ 44450 w 76200"/>
              <a:gd name="T25" fmla="*/ 191036 h 816990"/>
              <a:gd name="T26" fmla="*/ 31750 w 76200"/>
              <a:gd name="T27" fmla="*/ 203772 h 816990"/>
              <a:gd name="T28" fmla="*/ 44450 w 76200"/>
              <a:gd name="T29" fmla="*/ 203772 h 816990"/>
              <a:gd name="T30" fmla="*/ 31750 w 76200"/>
              <a:gd name="T31" fmla="*/ 241977 h 816990"/>
              <a:gd name="T32" fmla="*/ 44450 w 76200"/>
              <a:gd name="T33" fmla="*/ 254713 h 816990"/>
              <a:gd name="T34" fmla="*/ 44450 w 76200"/>
              <a:gd name="T35" fmla="*/ 267448 h 816990"/>
              <a:gd name="T36" fmla="*/ 31750 w 76200"/>
              <a:gd name="T37" fmla="*/ 280184 h 816990"/>
              <a:gd name="T38" fmla="*/ 44450 w 76200"/>
              <a:gd name="T39" fmla="*/ 280184 h 816990"/>
              <a:gd name="T40" fmla="*/ 31750 w 76200"/>
              <a:gd name="T41" fmla="*/ 318392 h 816990"/>
              <a:gd name="T42" fmla="*/ 44450 w 76200"/>
              <a:gd name="T43" fmla="*/ 331128 h 816990"/>
              <a:gd name="T44" fmla="*/ 44450 w 76200"/>
              <a:gd name="T45" fmla="*/ 343864 h 816990"/>
              <a:gd name="T46" fmla="*/ 31750 w 76200"/>
              <a:gd name="T47" fmla="*/ 356599 h 816990"/>
              <a:gd name="T48" fmla="*/ 44450 w 76200"/>
              <a:gd name="T49" fmla="*/ 356599 h 816990"/>
              <a:gd name="T50" fmla="*/ 31750 w 76200"/>
              <a:gd name="T51" fmla="*/ 394806 h 816990"/>
              <a:gd name="T52" fmla="*/ 44450 w 76200"/>
              <a:gd name="T53" fmla="*/ 407541 h 816990"/>
              <a:gd name="T54" fmla="*/ 31750 w 76200"/>
              <a:gd name="T55" fmla="*/ 420277 h 816990"/>
              <a:gd name="T56" fmla="*/ 38100 w 76200"/>
              <a:gd name="T57" fmla="*/ 416073 h 816990"/>
              <a:gd name="T58" fmla="*/ 44450 w 76200"/>
              <a:gd name="T59" fmla="*/ 409706 h 816990"/>
              <a:gd name="T60" fmla="*/ 44450 w 76200"/>
              <a:gd name="T61" fmla="*/ 409706 h 816990"/>
              <a:gd name="T62" fmla="*/ 31750 w 76200"/>
              <a:gd name="T63" fmla="*/ 409706 h 816990"/>
              <a:gd name="T64" fmla="*/ 31750 w 76200"/>
              <a:gd name="T65" fmla="*/ 433012 h 816990"/>
              <a:gd name="T66" fmla="*/ 44450 w 76200"/>
              <a:gd name="T67" fmla="*/ 433012 h 816990"/>
              <a:gd name="T68" fmla="*/ 31750 w 76200"/>
              <a:gd name="T69" fmla="*/ 471220 h 816990"/>
              <a:gd name="T70" fmla="*/ 44450 w 76200"/>
              <a:gd name="T71" fmla="*/ 483955 h 816990"/>
              <a:gd name="T72" fmla="*/ 44450 w 76200"/>
              <a:gd name="T73" fmla="*/ 496691 h 816990"/>
              <a:gd name="T74" fmla="*/ 31750 w 76200"/>
              <a:gd name="T75" fmla="*/ 509427 h 816990"/>
              <a:gd name="T76" fmla="*/ 44450 w 76200"/>
              <a:gd name="T77" fmla="*/ 509427 h 816990"/>
              <a:gd name="T78" fmla="*/ 31750 w 76200"/>
              <a:gd name="T79" fmla="*/ 547634 h 816990"/>
              <a:gd name="T80" fmla="*/ 44450 w 76200"/>
              <a:gd name="T81" fmla="*/ 560370 h 816990"/>
              <a:gd name="T82" fmla="*/ 44450 w 76200"/>
              <a:gd name="T83" fmla="*/ 573105 h 816990"/>
              <a:gd name="T84" fmla="*/ 31750 w 76200"/>
              <a:gd name="T85" fmla="*/ 585841 h 816990"/>
              <a:gd name="T86" fmla="*/ 44450 w 76200"/>
              <a:gd name="T87" fmla="*/ 585841 h 816990"/>
              <a:gd name="T88" fmla="*/ 31750 w 76200"/>
              <a:gd name="T89" fmla="*/ 624048 h 816990"/>
              <a:gd name="T90" fmla="*/ 44450 w 76200"/>
              <a:gd name="T91" fmla="*/ 636783 h 816990"/>
              <a:gd name="T92" fmla="*/ 44450 w 76200"/>
              <a:gd name="T93" fmla="*/ 649519 h 816990"/>
              <a:gd name="T94" fmla="*/ 31750 w 76200"/>
              <a:gd name="T95" fmla="*/ 662255 h 816990"/>
              <a:gd name="T96" fmla="*/ 44450 w 76200"/>
              <a:gd name="T97" fmla="*/ 662255 h 816990"/>
              <a:gd name="T98" fmla="*/ 31750 w 76200"/>
              <a:gd name="T99" fmla="*/ 700462 h 816990"/>
              <a:gd name="T100" fmla="*/ 44450 w 76200"/>
              <a:gd name="T101" fmla="*/ 713198 h 816990"/>
              <a:gd name="T102" fmla="*/ 44450 w 76200"/>
              <a:gd name="T103" fmla="*/ 725933 h 816990"/>
              <a:gd name="T104" fmla="*/ 0 w 76200"/>
              <a:gd name="T105" fmla="*/ 742871 h 816990"/>
              <a:gd name="T106" fmla="*/ 31750 w 76200"/>
              <a:gd name="T107" fmla="*/ 751405 h 816990"/>
              <a:gd name="T108" fmla="*/ 31750 w 76200"/>
              <a:gd name="T109" fmla="*/ 738669 h 816990"/>
              <a:gd name="T110" fmla="*/ 44450 w 76200"/>
              <a:gd name="T111" fmla="*/ 738669 h 816990"/>
              <a:gd name="T112" fmla="*/ 44450 w 76200"/>
              <a:gd name="T113" fmla="*/ 751405 h 81699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6200"/>
              <a:gd name="T172" fmla="*/ 0 h 816990"/>
              <a:gd name="T173" fmla="*/ 76200 w 76200"/>
              <a:gd name="T174" fmla="*/ 816990 h 81699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6200" h="816990">
                <a:moveTo>
                  <a:pt x="44450" y="0"/>
                </a:moveTo>
                <a:lnTo>
                  <a:pt x="31750" y="0"/>
                </a:lnTo>
                <a:lnTo>
                  <a:pt x="31750" y="12700"/>
                </a:lnTo>
                <a:lnTo>
                  <a:pt x="44450" y="12700"/>
                </a:lnTo>
                <a:lnTo>
                  <a:pt x="44450" y="0"/>
                </a:lnTo>
                <a:close/>
              </a:path>
              <a:path w="76200" h="816990">
                <a:moveTo>
                  <a:pt x="44450" y="25400"/>
                </a:moveTo>
                <a:lnTo>
                  <a:pt x="31750" y="25400"/>
                </a:lnTo>
                <a:lnTo>
                  <a:pt x="31750" y="38100"/>
                </a:lnTo>
                <a:lnTo>
                  <a:pt x="44450" y="38100"/>
                </a:lnTo>
                <a:lnTo>
                  <a:pt x="44450" y="25400"/>
                </a:lnTo>
                <a:close/>
              </a:path>
              <a:path w="76200" h="816990">
                <a:moveTo>
                  <a:pt x="44450" y="50800"/>
                </a:moveTo>
                <a:lnTo>
                  <a:pt x="31750" y="50800"/>
                </a:lnTo>
                <a:lnTo>
                  <a:pt x="31750" y="63500"/>
                </a:lnTo>
                <a:lnTo>
                  <a:pt x="44450" y="63500"/>
                </a:lnTo>
                <a:lnTo>
                  <a:pt x="44450" y="50800"/>
                </a:lnTo>
                <a:close/>
              </a:path>
              <a:path w="76200" h="816990">
                <a:moveTo>
                  <a:pt x="44450" y="76200"/>
                </a:moveTo>
                <a:lnTo>
                  <a:pt x="31750" y="76200"/>
                </a:lnTo>
                <a:lnTo>
                  <a:pt x="31750" y="88900"/>
                </a:lnTo>
                <a:lnTo>
                  <a:pt x="44450" y="88900"/>
                </a:lnTo>
                <a:lnTo>
                  <a:pt x="44450" y="76200"/>
                </a:lnTo>
                <a:close/>
              </a:path>
              <a:path w="76200" h="816990">
                <a:moveTo>
                  <a:pt x="44450" y="101600"/>
                </a:moveTo>
                <a:lnTo>
                  <a:pt x="31750" y="101600"/>
                </a:lnTo>
                <a:lnTo>
                  <a:pt x="31750" y="114300"/>
                </a:lnTo>
                <a:lnTo>
                  <a:pt x="44450" y="114300"/>
                </a:lnTo>
                <a:lnTo>
                  <a:pt x="44450" y="101600"/>
                </a:lnTo>
                <a:close/>
              </a:path>
              <a:path w="76200" h="816990">
                <a:moveTo>
                  <a:pt x="44450" y="127000"/>
                </a:moveTo>
                <a:lnTo>
                  <a:pt x="31750" y="127000"/>
                </a:lnTo>
                <a:lnTo>
                  <a:pt x="31750" y="139700"/>
                </a:lnTo>
                <a:lnTo>
                  <a:pt x="44450" y="139700"/>
                </a:lnTo>
                <a:lnTo>
                  <a:pt x="44450" y="127000"/>
                </a:lnTo>
                <a:close/>
              </a:path>
              <a:path w="76200" h="816990">
                <a:moveTo>
                  <a:pt x="44450" y="152400"/>
                </a:moveTo>
                <a:lnTo>
                  <a:pt x="31750" y="152400"/>
                </a:lnTo>
                <a:lnTo>
                  <a:pt x="31750" y="165100"/>
                </a:lnTo>
                <a:lnTo>
                  <a:pt x="44450" y="165100"/>
                </a:lnTo>
                <a:lnTo>
                  <a:pt x="44450" y="152400"/>
                </a:lnTo>
                <a:close/>
              </a:path>
              <a:path w="76200" h="816990">
                <a:moveTo>
                  <a:pt x="44450" y="177800"/>
                </a:moveTo>
                <a:lnTo>
                  <a:pt x="31750" y="177800"/>
                </a:lnTo>
                <a:lnTo>
                  <a:pt x="31750" y="190500"/>
                </a:lnTo>
                <a:lnTo>
                  <a:pt x="44450" y="190500"/>
                </a:lnTo>
                <a:lnTo>
                  <a:pt x="44450" y="177800"/>
                </a:lnTo>
                <a:close/>
              </a:path>
              <a:path w="76200" h="816990">
                <a:moveTo>
                  <a:pt x="44450" y="203200"/>
                </a:moveTo>
                <a:lnTo>
                  <a:pt x="31750" y="203200"/>
                </a:lnTo>
                <a:lnTo>
                  <a:pt x="31750" y="215900"/>
                </a:lnTo>
                <a:lnTo>
                  <a:pt x="44450" y="215900"/>
                </a:lnTo>
                <a:lnTo>
                  <a:pt x="44450" y="203200"/>
                </a:lnTo>
                <a:close/>
              </a:path>
              <a:path w="76200" h="816990">
                <a:moveTo>
                  <a:pt x="44450" y="228600"/>
                </a:moveTo>
                <a:lnTo>
                  <a:pt x="31750" y="22860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228600"/>
                </a:lnTo>
                <a:close/>
              </a:path>
              <a:path w="76200" h="816990">
                <a:moveTo>
                  <a:pt x="44450" y="254000"/>
                </a:moveTo>
                <a:lnTo>
                  <a:pt x="31750" y="254000"/>
                </a:lnTo>
                <a:lnTo>
                  <a:pt x="31750" y="266700"/>
                </a:lnTo>
                <a:lnTo>
                  <a:pt x="44450" y="266700"/>
                </a:lnTo>
                <a:lnTo>
                  <a:pt x="44450" y="254000"/>
                </a:lnTo>
                <a:close/>
              </a:path>
              <a:path w="76200" h="816990">
                <a:moveTo>
                  <a:pt x="44450" y="279400"/>
                </a:moveTo>
                <a:lnTo>
                  <a:pt x="31750" y="279400"/>
                </a:lnTo>
                <a:lnTo>
                  <a:pt x="31750" y="292100"/>
                </a:lnTo>
                <a:lnTo>
                  <a:pt x="44450" y="292100"/>
                </a:lnTo>
                <a:lnTo>
                  <a:pt x="44450" y="279400"/>
                </a:lnTo>
                <a:close/>
              </a:path>
              <a:path w="76200" h="816990">
                <a:moveTo>
                  <a:pt x="44450" y="304800"/>
                </a:moveTo>
                <a:lnTo>
                  <a:pt x="31750" y="30480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304800"/>
                </a:lnTo>
                <a:close/>
              </a:path>
              <a:path w="76200" h="816990">
                <a:moveTo>
                  <a:pt x="44450" y="330200"/>
                </a:moveTo>
                <a:lnTo>
                  <a:pt x="31750" y="330200"/>
                </a:lnTo>
                <a:lnTo>
                  <a:pt x="31750" y="342900"/>
                </a:lnTo>
                <a:lnTo>
                  <a:pt x="44450" y="342900"/>
                </a:lnTo>
                <a:lnTo>
                  <a:pt x="44450" y="330200"/>
                </a:lnTo>
                <a:close/>
              </a:path>
              <a:path w="76200" h="816990">
                <a:moveTo>
                  <a:pt x="44450" y="355600"/>
                </a:moveTo>
                <a:lnTo>
                  <a:pt x="31750" y="355600"/>
                </a:lnTo>
                <a:lnTo>
                  <a:pt x="31750" y="368300"/>
                </a:lnTo>
                <a:lnTo>
                  <a:pt x="44450" y="368300"/>
                </a:lnTo>
                <a:lnTo>
                  <a:pt x="44450" y="355600"/>
                </a:lnTo>
                <a:close/>
              </a:path>
              <a:path w="76200" h="816990">
                <a:moveTo>
                  <a:pt x="44450" y="381000"/>
                </a:moveTo>
                <a:lnTo>
                  <a:pt x="31750" y="38100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381000"/>
                </a:lnTo>
                <a:close/>
              </a:path>
              <a:path w="76200" h="816990">
                <a:moveTo>
                  <a:pt x="44450" y="406400"/>
                </a:moveTo>
                <a:lnTo>
                  <a:pt x="33908" y="406400"/>
                </a:lnTo>
                <a:lnTo>
                  <a:pt x="31750" y="408558"/>
                </a:lnTo>
                <a:lnTo>
                  <a:pt x="31750" y="419100"/>
                </a:lnTo>
                <a:lnTo>
                  <a:pt x="44450" y="419100"/>
                </a:lnTo>
                <a:lnTo>
                  <a:pt x="44450" y="414908"/>
                </a:lnTo>
                <a:lnTo>
                  <a:pt x="38100" y="414908"/>
                </a:lnTo>
                <a:lnTo>
                  <a:pt x="44450" y="408558"/>
                </a:lnTo>
                <a:lnTo>
                  <a:pt x="44450" y="406400"/>
                </a:lnTo>
                <a:close/>
              </a:path>
              <a:path w="76200" h="816990">
                <a:moveTo>
                  <a:pt x="44450" y="408558"/>
                </a:moveTo>
                <a:lnTo>
                  <a:pt x="38100" y="414908"/>
                </a:lnTo>
                <a:lnTo>
                  <a:pt x="44450" y="414908"/>
                </a:lnTo>
                <a:lnTo>
                  <a:pt x="44450" y="408558"/>
                </a:lnTo>
                <a:close/>
              </a:path>
              <a:path w="76200" h="816990">
                <a:moveTo>
                  <a:pt x="38100" y="402208"/>
                </a:moveTo>
                <a:lnTo>
                  <a:pt x="31750" y="402208"/>
                </a:lnTo>
                <a:lnTo>
                  <a:pt x="31750" y="408558"/>
                </a:lnTo>
                <a:lnTo>
                  <a:pt x="38100" y="402208"/>
                </a:lnTo>
                <a:close/>
              </a:path>
              <a:path w="76200" h="816990">
                <a:moveTo>
                  <a:pt x="44450" y="431800"/>
                </a:moveTo>
                <a:lnTo>
                  <a:pt x="31750" y="431800"/>
                </a:lnTo>
                <a:lnTo>
                  <a:pt x="31750" y="444500"/>
                </a:lnTo>
                <a:lnTo>
                  <a:pt x="44450" y="444500"/>
                </a:lnTo>
                <a:lnTo>
                  <a:pt x="44450" y="431800"/>
                </a:lnTo>
                <a:close/>
              </a:path>
              <a:path w="76200" h="816990">
                <a:moveTo>
                  <a:pt x="44450" y="457200"/>
                </a:moveTo>
                <a:lnTo>
                  <a:pt x="31750" y="457200"/>
                </a:lnTo>
                <a:lnTo>
                  <a:pt x="31750" y="469900"/>
                </a:lnTo>
                <a:lnTo>
                  <a:pt x="44450" y="469900"/>
                </a:lnTo>
                <a:lnTo>
                  <a:pt x="44450" y="457200"/>
                </a:lnTo>
                <a:close/>
              </a:path>
              <a:path w="76200" h="816990">
                <a:moveTo>
                  <a:pt x="44450" y="482600"/>
                </a:moveTo>
                <a:lnTo>
                  <a:pt x="31750" y="482600"/>
                </a:lnTo>
                <a:lnTo>
                  <a:pt x="31750" y="495300"/>
                </a:lnTo>
                <a:lnTo>
                  <a:pt x="44450" y="495300"/>
                </a:lnTo>
                <a:lnTo>
                  <a:pt x="44450" y="482600"/>
                </a:lnTo>
                <a:close/>
              </a:path>
              <a:path w="76200" h="816990">
                <a:moveTo>
                  <a:pt x="44450" y="508000"/>
                </a:moveTo>
                <a:lnTo>
                  <a:pt x="31750" y="508000"/>
                </a:lnTo>
                <a:lnTo>
                  <a:pt x="31750" y="520700"/>
                </a:lnTo>
                <a:lnTo>
                  <a:pt x="44450" y="520700"/>
                </a:lnTo>
                <a:lnTo>
                  <a:pt x="44450" y="508000"/>
                </a:lnTo>
                <a:close/>
              </a:path>
              <a:path w="76200" h="816990">
                <a:moveTo>
                  <a:pt x="44450" y="533400"/>
                </a:moveTo>
                <a:lnTo>
                  <a:pt x="31750" y="533400"/>
                </a:lnTo>
                <a:lnTo>
                  <a:pt x="31750" y="546100"/>
                </a:lnTo>
                <a:lnTo>
                  <a:pt x="44450" y="546100"/>
                </a:lnTo>
                <a:lnTo>
                  <a:pt x="44450" y="533400"/>
                </a:lnTo>
                <a:close/>
              </a:path>
              <a:path w="76200" h="816990">
                <a:moveTo>
                  <a:pt x="44450" y="558800"/>
                </a:moveTo>
                <a:lnTo>
                  <a:pt x="31750" y="558800"/>
                </a:lnTo>
                <a:lnTo>
                  <a:pt x="31750" y="571500"/>
                </a:lnTo>
                <a:lnTo>
                  <a:pt x="44450" y="571500"/>
                </a:lnTo>
                <a:lnTo>
                  <a:pt x="44450" y="558800"/>
                </a:lnTo>
                <a:close/>
              </a:path>
              <a:path w="76200" h="816990">
                <a:moveTo>
                  <a:pt x="44450" y="584200"/>
                </a:moveTo>
                <a:lnTo>
                  <a:pt x="31750" y="584200"/>
                </a:lnTo>
                <a:lnTo>
                  <a:pt x="31750" y="596900"/>
                </a:lnTo>
                <a:lnTo>
                  <a:pt x="44450" y="596900"/>
                </a:lnTo>
                <a:lnTo>
                  <a:pt x="44450" y="584200"/>
                </a:lnTo>
                <a:close/>
              </a:path>
              <a:path w="76200" h="816990">
                <a:moveTo>
                  <a:pt x="44450" y="609600"/>
                </a:moveTo>
                <a:lnTo>
                  <a:pt x="31750" y="609600"/>
                </a:lnTo>
                <a:lnTo>
                  <a:pt x="31750" y="622300"/>
                </a:lnTo>
                <a:lnTo>
                  <a:pt x="44450" y="622300"/>
                </a:lnTo>
                <a:lnTo>
                  <a:pt x="44450" y="609600"/>
                </a:lnTo>
                <a:close/>
              </a:path>
              <a:path w="76200" h="816990">
                <a:moveTo>
                  <a:pt x="44450" y="635000"/>
                </a:moveTo>
                <a:lnTo>
                  <a:pt x="31750" y="635000"/>
                </a:lnTo>
                <a:lnTo>
                  <a:pt x="31750" y="647700"/>
                </a:lnTo>
                <a:lnTo>
                  <a:pt x="44450" y="647700"/>
                </a:lnTo>
                <a:lnTo>
                  <a:pt x="44450" y="635000"/>
                </a:lnTo>
                <a:close/>
              </a:path>
              <a:path w="76200" h="816990">
                <a:moveTo>
                  <a:pt x="44450" y="660400"/>
                </a:moveTo>
                <a:lnTo>
                  <a:pt x="31750" y="660400"/>
                </a:lnTo>
                <a:lnTo>
                  <a:pt x="31750" y="673100"/>
                </a:lnTo>
                <a:lnTo>
                  <a:pt x="44450" y="673100"/>
                </a:lnTo>
                <a:lnTo>
                  <a:pt x="44450" y="660400"/>
                </a:lnTo>
                <a:close/>
              </a:path>
              <a:path w="76200" h="816990">
                <a:moveTo>
                  <a:pt x="44450" y="685800"/>
                </a:moveTo>
                <a:lnTo>
                  <a:pt x="31750" y="685800"/>
                </a:lnTo>
                <a:lnTo>
                  <a:pt x="31750" y="698500"/>
                </a:lnTo>
                <a:lnTo>
                  <a:pt x="44450" y="698500"/>
                </a:lnTo>
                <a:lnTo>
                  <a:pt x="44450" y="685800"/>
                </a:lnTo>
                <a:close/>
              </a:path>
              <a:path w="76200" h="816990">
                <a:moveTo>
                  <a:pt x="44450" y="711200"/>
                </a:moveTo>
                <a:lnTo>
                  <a:pt x="31750" y="711200"/>
                </a:lnTo>
                <a:lnTo>
                  <a:pt x="31750" y="723900"/>
                </a:lnTo>
                <a:lnTo>
                  <a:pt x="44450" y="723900"/>
                </a:lnTo>
                <a:lnTo>
                  <a:pt x="44450" y="711200"/>
                </a:lnTo>
                <a:close/>
              </a:path>
              <a:path w="76200" h="816990">
                <a:moveTo>
                  <a:pt x="31750" y="740790"/>
                </a:moveTo>
                <a:lnTo>
                  <a:pt x="0" y="740790"/>
                </a:lnTo>
                <a:lnTo>
                  <a:pt x="38100" y="816990"/>
                </a:lnTo>
                <a:lnTo>
                  <a:pt x="71945" y="749300"/>
                </a:lnTo>
                <a:lnTo>
                  <a:pt x="31750" y="749300"/>
                </a:lnTo>
                <a:lnTo>
                  <a:pt x="31750" y="740790"/>
                </a:lnTo>
                <a:close/>
              </a:path>
              <a:path w="76200" h="816990">
                <a:moveTo>
                  <a:pt x="44450" y="736600"/>
                </a:moveTo>
                <a:lnTo>
                  <a:pt x="31750" y="736600"/>
                </a:lnTo>
                <a:lnTo>
                  <a:pt x="31750" y="749300"/>
                </a:lnTo>
                <a:lnTo>
                  <a:pt x="44450" y="749300"/>
                </a:lnTo>
                <a:lnTo>
                  <a:pt x="44450" y="736600"/>
                </a:lnTo>
                <a:close/>
              </a:path>
              <a:path w="76200" h="816990">
                <a:moveTo>
                  <a:pt x="76200" y="740790"/>
                </a:moveTo>
                <a:lnTo>
                  <a:pt x="44450" y="740790"/>
                </a:lnTo>
                <a:lnTo>
                  <a:pt x="44450" y="749300"/>
                </a:lnTo>
                <a:lnTo>
                  <a:pt x="71945" y="749300"/>
                </a:lnTo>
                <a:lnTo>
                  <a:pt x="76200" y="740790"/>
                </a:lnTo>
                <a:close/>
              </a:path>
            </a:pathLst>
          </a:custGeom>
          <a:solidFill>
            <a:srgbClr val="1515FF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93" name="object 55"/>
          <p:cNvSpPr>
            <a:spLocks noChangeArrowheads="1"/>
          </p:cNvSpPr>
          <p:nvPr/>
        </p:nvSpPr>
        <p:spPr bwMode="auto">
          <a:xfrm>
            <a:off x="4414838" y="2779713"/>
            <a:ext cx="447675" cy="619125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94" name="object 57"/>
          <p:cNvSpPr>
            <a:spLocks noChangeArrowheads="1"/>
          </p:cNvSpPr>
          <p:nvPr/>
        </p:nvSpPr>
        <p:spPr bwMode="auto">
          <a:xfrm>
            <a:off x="4364038" y="3084513"/>
            <a:ext cx="449262" cy="619125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81400" y="2895600"/>
            <a:ext cx="1143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Calibri"/>
                <a:cs typeface="Calibri"/>
              </a:rPr>
              <a:t>182 117,0</a:t>
            </a:r>
            <a:endParaRPr sz="2000" dirty="0">
              <a:latin typeface="Calibri"/>
              <a:cs typeface="Calibri"/>
            </a:endParaRPr>
          </a:p>
          <a:p>
            <a:pPr marL="60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ru-RU" sz="2000" b="1" dirty="0" smtClean="0">
                <a:solidFill>
                  <a:srgbClr val="FFFFFF"/>
                </a:solidFill>
                <a:latin typeface="Calibri"/>
                <a:cs typeface="Calibri"/>
              </a:rPr>
              <a:t>30,4</a:t>
            </a:r>
            <a:r>
              <a:rPr sz="2000" b="1" smtClean="0">
                <a:solidFill>
                  <a:srgbClr val="FFFFFF"/>
                </a:solidFill>
                <a:latin typeface="Calibri"/>
                <a:cs typeface="Calibri"/>
              </a:rPr>
              <a:t>%)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52" name="object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8717"/>
              </p:ext>
            </p:extLst>
          </p:nvPr>
        </p:nvGraphicFramePr>
        <p:xfrm>
          <a:off x="6265863" y="1144587"/>
          <a:ext cx="2523283" cy="5164733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78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49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8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Безвоз</a:t>
                      </a:r>
                      <a:r>
                        <a:rPr sz="1400" spc="-10" dirty="0"/>
                        <a:t>м</a:t>
                      </a:r>
                      <a:r>
                        <a:rPr sz="1400" dirty="0"/>
                        <a:t>е</a:t>
                      </a:r>
                      <a:r>
                        <a:rPr sz="1400" spc="-15" dirty="0"/>
                        <a:t>з</a:t>
                      </a:r>
                      <a:r>
                        <a:rPr sz="1400" dirty="0"/>
                        <a:t>дн</a:t>
                      </a:r>
                      <a:r>
                        <a:rPr sz="1400" spc="-10" dirty="0"/>
                        <a:t>ы</a:t>
                      </a:r>
                      <a:r>
                        <a:rPr sz="1400" dirty="0"/>
                        <a:t>е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пост</a:t>
                      </a:r>
                      <a:r>
                        <a:rPr sz="1400" spc="-10" dirty="0"/>
                        <a:t>у</a:t>
                      </a:r>
                      <a:r>
                        <a:rPr sz="1400" dirty="0"/>
                        <a:t>плен</a:t>
                      </a:r>
                      <a:r>
                        <a:rPr sz="1400" spc="-15" dirty="0"/>
                        <a:t>и</a:t>
                      </a:r>
                      <a:r>
                        <a:rPr sz="1400" dirty="0"/>
                        <a:t>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400" dirty="0"/>
                        <a:t>С</a:t>
                      </a:r>
                      <a:r>
                        <a:rPr sz="1400" spc="-20" dirty="0"/>
                        <a:t>у</a:t>
                      </a:r>
                      <a:r>
                        <a:rPr sz="1400" spc="-10" dirty="0"/>
                        <a:t>мм</a:t>
                      </a:r>
                      <a:r>
                        <a:rPr sz="1400" dirty="0"/>
                        <a:t>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632">
                <a:tc>
                  <a:txBody>
                    <a:bodyPr/>
                    <a:lstStyle/>
                    <a:p>
                      <a:pPr marL="642620">
                        <a:lnSpc>
                          <a:spcPct val="100000"/>
                        </a:lnSpc>
                      </a:pPr>
                      <a:r>
                        <a:rPr sz="1400" spc="-20" dirty="0"/>
                        <a:t>Д</a:t>
                      </a:r>
                      <a:r>
                        <a:rPr sz="1400" spc="-10" dirty="0"/>
                        <a:t>о</a:t>
                      </a:r>
                      <a:r>
                        <a:rPr sz="1400" spc="-5" dirty="0"/>
                        <a:t>т</a:t>
                      </a:r>
                      <a:r>
                        <a:rPr sz="1400" dirty="0"/>
                        <a:t>а</a:t>
                      </a:r>
                      <a:r>
                        <a:rPr sz="1400" spc="-10" dirty="0"/>
                        <a:t>ц</a:t>
                      </a:r>
                      <a:r>
                        <a:rPr sz="1400" spc="-5" dirty="0"/>
                        <a:t>и</a:t>
                      </a:r>
                      <a:r>
                        <a:rPr sz="1400" dirty="0"/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26 962,8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632">
                <a:tc>
                  <a:txBody>
                    <a:bodyPr/>
                    <a:lstStyle/>
                    <a:p>
                      <a:pPr marL="552450">
                        <a:lnSpc>
                          <a:spcPct val="100000"/>
                        </a:lnSpc>
                      </a:pPr>
                      <a:r>
                        <a:rPr sz="1400" spc="-10" dirty="0"/>
                        <a:t>С</a:t>
                      </a:r>
                      <a:r>
                        <a:rPr sz="1400" dirty="0"/>
                        <a:t>у</a:t>
                      </a:r>
                      <a:r>
                        <a:rPr sz="1400" spc="-10" dirty="0"/>
                        <a:t>б</a:t>
                      </a:r>
                      <a:r>
                        <a:rPr sz="1400" dirty="0"/>
                        <a:t>в</a:t>
                      </a:r>
                      <a:r>
                        <a:rPr sz="1400" spc="-10" dirty="0"/>
                        <a:t>е</a:t>
                      </a:r>
                      <a:r>
                        <a:rPr sz="1400" dirty="0"/>
                        <a:t>нц</a:t>
                      </a:r>
                      <a:r>
                        <a:rPr sz="1400" spc="-10" dirty="0"/>
                        <a:t>и</a:t>
                      </a:r>
                      <a:r>
                        <a:rPr sz="1400" dirty="0"/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265 006,3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129">
                <a:tc>
                  <a:txBody>
                    <a:bodyPr/>
                    <a:lstStyle/>
                    <a:p>
                      <a:pPr marL="599440">
                        <a:lnSpc>
                          <a:spcPct val="100000"/>
                        </a:lnSpc>
                      </a:pPr>
                      <a:r>
                        <a:rPr sz="1400" spc="-5" dirty="0"/>
                        <a:t>С</a:t>
                      </a:r>
                      <a:r>
                        <a:rPr sz="1400" dirty="0"/>
                        <a:t>у</a:t>
                      </a:r>
                      <a:r>
                        <a:rPr sz="1400" spc="-5" dirty="0"/>
                        <a:t>б</a:t>
                      </a:r>
                      <a:r>
                        <a:rPr sz="1400" spc="-10" dirty="0"/>
                        <a:t>с</a:t>
                      </a:r>
                      <a:r>
                        <a:rPr sz="1400" dirty="0"/>
                        <a:t>и</a:t>
                      </a:r>
                      <a:r>
                        <a:rPr sz="1400" spc="-10" dirty="0"/>
                        <a:t>д</a:t>
                      </a:r>
                      <a:r>
                        <a:rPr sz="1400" dirty="0"/>
                        <a:t>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19 041,5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9162">
                <a:tc>
                  <a:txBody>
                    <a:bodyPr/>
                    <a:lstStyle/>
                    <a:p>
                      <a:pPr marL="517525" marR="116839" indent="-394970" algn="l">
                        <a:lnSpc>
                          <a:spcPct val="100000"/>
                        </a:lnSpc>
                      </a:pPr>
                      <a:r>
                        <a:rPr sz="1400" dirty="0"/>
                        <a:t>Иные</a:t>
                      </a:r>
                      <a:r>
                        <a:rPr sz="1400" spc="-10" dirty="0"/>
                        <a:t> </a:t>
                      </a:r>
                      <a:r>
                        <a:rPr sz="1400" dirty="0"/>
                        <a:t>м</a:t>
                      </a:r>
                      <a:r>
                        <a:rPr sz="1400" spc="-30" dirty="0"/>
                        <a:t>е</a:t>
                      </a:r>
                      <a:r>
                        <a:rPr sz="1400" dirty="0"/>
                        <a:t>ж</a:t>
                      </a:r>
                      <a:r>
                        <a:rPr sz="1400" spc="-5" dirty="0"/>
                        <a:t>б</a:t>
                      </a:r>
                      <a:r>
                        <a:rPr sz="1400" spc="-45" dirty="0"/>
                        <a:t>ю</a:t>
                      </a:r>
                      <a:r>
                        <a:rPr sz="1400" dirty="0"/>
                        <a:t>д</a:t>
                      </a:r>
                      <a:r>
                        <a:rPr sz="1400" spc="-15" dirty="0"/>
                        <a:t>ж</a:t>
                      </a:r>
                      <a:r>
                        <a:rPr sz="1400" dirty="0"/>
                        <a:t>е</a:t>
                      </a:r>
                      <a:r>
                        <a:rPr sz="1400" spc="-10" dirty="0"/>
                        <a:t>т</a:t>
                      </a:r>
                      <a:r>
                        <a:rPr sz="1400" dirty="0"/>
                        <a:t>ные т</a:t>
                      </a:r>
                      <a:r>
                        <a:rPr sz="1400" spc="-10" dirty="0"/>
                        <a:t>р</a:t>
                      </a:r>
                      <a:r>
                        <a:rPr sz="1400" dirty="0"/>
                        <a:t>ан</a:t>
                      </a:r>
                      <a:r>
                        <a:rPr sz="1400" spc="-10" dirty="0"/>
                        <a:t>с</a:t>
                      </a:r>
                      <a:r>
                        <a:rPr sz="1400" dirty="0"/>
                        <a:t>фе</a:t>
                      </a:r>
                      <a:r>
                        <a:rPr sz="1400" spc="-10" dirty="0"/>
                        <a:t>р</a:t>
                      </a:r>
                      <a:r>
                        <a:rPr sz="1400" dirty="0"/>
                        <a:t>ты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lang="ru-RU" sz="1400" smtClean="0">
                          <a:latin typeface="Calibri"/>
                          <a:cs typeface="Calibri"/>
                        </a:rPr>
                        <a:t>51 235,7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9162">
                <a:tc>
                  <a:txBody>
                    <a:bodyPr/>
                    <a:lstStyle/>
                    <a:p>
                      <a:pPr marL="368300" marR="360045" indent="-1270" algn="ctr">
                        <a:lnSpc>
                          <a:spcPct val="100099"/>
                        </a:lnSpc>
                      </a:pPr>
                      <a:r>
                        <a:rPr lang="ru-RU" sz="1400" dirty="0"/>
                        <a:t>Доходы от возврата остатков субсидий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latin typeface="+mn-lt"/>
                          <a:cs typeface="+mn-cs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8322">
                <a:tc>
                  <a:txBody>
                    <a:bodyPr/>
                    <a:lstStyle/>
                    <a:p>
                      <a:pPr marL="368300" marR="360045" indent="-1270" algn="ctr">
                        <a:lnSpc>
                          <a:spcPct val="100099"/>
                        </a:lnSpc>
                      </a:pPr>
                      <a:r>
                        <a:rPr lang="ru-RU" sz="1400" dirty="0">
                          <a:latin typeface="Calibri"/>
                          <a:cs typeface="Calibri"/>
                        </a:rPr>
                        <a:t>Возврат</a:t>
                      </a:r>
                      <a:r>
                        <a:rPr lang="ru-RU" sz="1400" baseline="0" dirty="0">
                          <a:latin typeface="Calibri"/>
                          <a:cs typeface="Calibri"/>
                        </a:rPr>
                        <a:t> субсидий, субвенций, имеющих целевое назначение прошлых лет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417513" y="0"/>
            <a:ext cx="8330951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Структура доходов бюджета МО «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Черноярский муниципальный район Астраханской области» на 2024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395536" y="0"/>
            <a:ext cx="83529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Структура налоговых и неналоговых доходов бюджета МО «</a:t>
            </a:r>
            <a:r>
              <a:rPr lang="ru-RU" b="1" dirty="0" smtClean="0"/>
              <a:t>Черноярский муниципальный район Астраханской области» на 2024 </a:t>
            </a:r>
            <a:r>
              <a:rPr lang="ru-RU" b="1" dirty="0"/>
              <a:t>год</a:t>
            </a:r>
          </a:p>
        </p:txBody>
      </p:sp>
      <p:sp>
        <p:nvSpPr>
          <p:cNvPr id="50" name="Овал 49"/>
          <p:cNvSpPr/>
          <p:nvPr/>
        </p:nvSpPr>
        <p:spPr>
          <a:xfrm>
            <a:off x="6019800" y="1295400"/>
            <a:ext cx="914400" cy="838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553200" y="4953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752600" y="1143000"/>
            <a:ext cx="838200" cy="838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536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856801"/>
              </p:ext>
            </p:extLst>
          </p:nvPr>
        </p:nvGraphicFramePr>
        <p:xfrm>
          <a:off x="520123" y="1219200"/>
          <a:ext cx="7340600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2" name="Worksheet" r:id="rId3" imgW="7468247" imgH="5182049" progId="">
                  <p:embed/>
                </p:oleObj>
              </mc:Choice>
              <mc:Fallback>
                <p:oleObj name="Worksheet" r:id="rId3" imgW="7468247" imgH="5182049" progId="">
                  <p:embed/>
                  <p:pic>
                    <p:nvPicPr>
                      <p:cNvPr id="0" name="Picture 29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23" y="1219200"/>
                        <a:ext cx="7340600" cy="528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object 2"/>
          <p:cNvSpPr>
            <a:spLocks noChangeArrowheads="1"/>
          </p:cNvSpPr>
          <p:nvPr/>
        </p:nvSpPr>
        <p:spPr bwMode="auto">
          <a:xfrm>
            <a:off x="2901950" y="2613025"/>
            <a:ext cx="2527300" cy="2527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1" name="object 4"/>
          <p:cNvSpPr txBox="1">
            <a:spLocks noChangeArrowheads="1"/>
          </p:cNvSpPr>
          <p:nvPr/>
        </p:nvSpPr>
        <p:spPr bwMode="auto">
          <a:xfrm>
            <a:off x="7734300" y="1011238"/>
            <a:ext cx="12827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b="1" i="1">
                <a:latin typeface="Calibri" pitchFamily="34" charset="0"/>
              </a:rPr>
              <a:t>Тыс. рублей</a:t>
            </a:r>
            <a:endParaRPr lang="ru-RU">
              <a:latin typeface="Calibri" pitchFamily="34" charset="0"/>
            </a:endParaRPr>
          </a:p>
        </p:txBody>
      </p:sp>
      <p:sp>
        <p:nvSpPr>
          <p:cNvPr id="15372" name="object 10"/>
          <p:cNvSpPr txBox="1">
            <a:spLocks noChangeArrowheads="1"/>
          </p:cNvSpPr>
          <p:nvPr/>
        </p:nvSpPr>
        <p:spPr bwMode="auto">
          <a:xfrm>
            <a:off x="1828800" y="3810000"/>
            <a:ext cx="1098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000" dirty="0" smtClean="0">
                <a:latin typeface="Calibri" pitchFamily="34" charset="0"/>
              </a:rPr>
              <a:t>55 337,1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5373" name="object 13"/>
          <p:cNvSpPr txBox="1">
            <a:spLocks noChangeArrowheads="1"/>
          </p:cNvSpPr>
          <p:nvPr/>
        </p:nvSpPr>
        <p:spPr bwMode="auto">
          <a:xfrm>
            <a:off x="3048000" y="1828800"/>
            <a:ext cx="1098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400" dirty="0" smtClean="0">
                <a:latin typeface="Calibri" pitchFamily="34" charset="0"/>
              </a:rPr>
              <a:t>28 000,0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5374" name="object 14"/>
          <p:cNvSpPr txBox="1">
            <a:spLocks noChangeArrowheads="1"/>
          </p:cNvSpPr>
          <p:nvPr/>
        </p:nvSpPr>
        <p:spPr bwMode="auto">
          <a:xfrm>
            <a:off x="5410200" y="39624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400" dirty="0" smtClean="0">
                <a:latin typeface="Calibri" pitchFamily="34" charset="0"/>
              </a:rPr>
              <a:t>144 000,0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5375" name="object 15"/>
          <p:cNvSpPr txBox="1">
            <a:spLocks noChangeArrowheads="1"/>
          </p:cNvSpPr>
          <p:nvPr/>
        </p:nvSpPr>
        <p:spPr bwMode="auto">
          <a:xfrm>
            <a:off x="3581400" y="3127375"/>
            <a:ext cx="12954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ВСЕГО:</a:t>
            </a:r>
            <a:endParaRPr lang="ru-RU" sz="2400" dirty="0">
              <a:latin typeface="Calibri" pitchFamily="34" charset="0"/>
            </a:endParaRPr>
          </a:p>
          <a:p>
            <a:pPr algn="ctr"/>
            <a:r>
              <a:rPr lang="ru-RU" sz="2400" b="1" dirty="0" smtClean="0">
                <a:latin typeface="Calibri" pitchFamily="34" charset="0"/>
              </a:rPr>
              <a:t>237 454,1</a:t>
            </a:r>
            <a:endParaRPr lang="ru-RU" sz="2400" b="1" dirty="0">
              <a:latin typeface="Calibri" pitchFamily="34" charset="0"/>
            </a:endParaRPr>
          </a:p>
          <a:p>
            <a:pPr algn="ctr"/>
            <a:endParaRPr lang="ru-RU" sz="2400" dirty="0">
              <a:latin typeface="Calibri" pitchFamily="34" charset="0"/>
            </a:endParaRPr>
          </a:p>
        </p:txBody>
      </p:sp>
      <p:sp>
        <p:nvSpPr>
          <p:cNvPr id="15376" name="object 16"/>
          <p:cNvSpPr txBox="1">
            <a:spLocks noChangeArrowheads="1"/>
          </p:cNvSpPr>
          <p:nvPr/>
        </p:nvSpPr>
        <p:spPr bwMode="auto">
          <a:xfrm>
            <a:off x="619125" y="1521619"/>
            <a:ext cx="11874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7625" indent="-36513"/>
            <a:r>
              <a:rPr lang="ru-RU" sz="1600" b="1" dirty="0">
                <a:latin typeface="Calibri" pitchFamily="34" charset="0"/>
              </a:rPr>
              <a:t>Прочие налоговые доходы </a:t>
            </a:r>
          </a:p>
          <a:p>
            <a:pPr marL="47625" indent="-36513"/>
            <a:r>
              <a:rPr lang="ru-RU" sz="1600" b="1" dirty="0" smtClean="0">
                <a:latin typeface="Calibri" pitchFamily="34" charset="0"/>
              </a:rPr>
              <a:t>10 117,0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15377" name="object 20"/>
          <p:cNvSpPr txBox="1">
            <a:spLocks noChangeArrowheads="1"/>
          </p:cNvSpPr>
          <p:nvPr/>
        </p:nvSpPr>
        <p:spPr bwMode="auto">
          <a:xfrm>
            <a:off x="1905000" y="1219200"/>
            <a:ext cx="4794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FF"/>
                </a:solidFill>
                <a:latin typeface="Calibri" pitchFamily="34" charset="0"/>
              </a:rPr>
              <a:t>4,3</a:t>
            </a:r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b="1" i="1" dirty="0">
                <a:solidFill>
                  <a:srgbClr val="FFFFFF"/>
                </a:solidFill>
                <a:latin typeface="Calibri" pitchFamily="34" charset="0"/>
              </a:rPr>
              <a:t>%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5378" name="object 25"/>
          <p:cNvSpPr txBox="1">
            <a:spLocks noChangeArrowheads="1"/>
          </p:cNvSpPr>
          <p:nvPr/>
        </p:nvSpPr>
        <p:spPr bwMode="auto">
          <a:xfrm>
            <a:off x="0" y="5791200"/>
            <a:ext cx="2384425" cy="49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905000" algn="l"/>
              </a:tabLst>
            </a:pPr>
            <a:r>
              <a:rPr lang="ru-RU" sz="1600" b="1" dirty="0">
                <a:latin typeface="Calibri" pitchFamily="34" charset="0"/>
              </a:rPr>
              <a:t>Неналоговые            </a:t>
            </a:r>
            <a:r>
              <a:rPr lang="ru-RU" sz="1600" b="1" dirty="0" smtClean="0">
                <a:latin typeface="Calibri" pitchFamily="34" charset="0"/>
              </a:rPr>
              <a:t>23,3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ts val="1913"/>
              </a:lnSpc>
              <a:tabLst>
                <a:tab pos="1905000" algn="l"/>
              </a:tabLst>
            </a:pPr>
            <a:r>
              <a:rPr lang="ru-RU" sz="1600" b="1" dirty="0">
                <a:latin typeface="Calibri" pitchFamily="34" charset="0"/>
              </a:rPr>
              <a:t>доходы	</a:t>
            </a:r>
            <a:r>
              <a:rPr lang="ru-RU" sz="3000" b="1" i="1" baseline="-14000" dirty="0">
                <a:solidFill>
                  <a:srgbClr val="FFFFFF"/>
                </a:solidFill>
                <a:latin typeface="Calibri" pitchFamily="34" charset="0"/>
              </a:rPr>
              <a:t>%</a:t>
            </a:r>
            <a:endParaRPr lang="ru-RU" sz="3000" baseline="-14000" dirty="0">
              <a:latin typeface="Calibri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48400" y="1447800"/>
            <a:ext cx="533400" cy="55143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762635" algn="l"/>
              </a:tabLst>
              <a:defRPr/>
            </a:pPr>
            <a:r>
              <a:rPr lang="ru-RU" sz="2000" b="1" i="1" dirty="0" smtClean="0">
                <a:solidFill>
                  <a:srgbClr val="FFFFFF"/>
                </a:solidFill>
                <a:latin typeface="Calibri"/>
                <a:cs typeface="Calibri"/>
              </a:rPr>
              <a:t>11,8</a:t>
            </a:r>
            <a:endParaRPr sz="1600" dirty="0">
              <a:latin typeface="Calibri"/>
              <a:cs typeface="Calibri"/>
            </a:endParaRPr>
          </a:p>
          <a:p>
            <a:pPr marL="144780" fontAlgn="auto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tabLst>
                <a:tab pos="1096645" algn="l"/>
              </a:tabLst>
              <a:defRPr/>
            </a:pPr>
            <a:r>
              <a:rPr sz="3000" b="1" i="1" baseline="-13888" dirty="0">
                <a:solidFill>
                  <a:srgbClr val="FFFFFF"/>
                </a:solidFill>
                <a:latin typeface="Calibri"/>
                <a:cs typeface="Calibri"/>
              </a:rPr>
              <a:t>%	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380" name="object 38"/>
          <p:cNvSpPr txBox="1">
            <a:spLocks noChangeArrowheads="1"/>
          </p:cNvSpPr>
          <p:nvPr/>
        </p:nvSpPr>
        <p:spPr bwMode="auto">
          <a:xfrm>
            <a:off x="7381875" y="4594225"/>
            <a:ext cx="163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600" b="1">
                <a:latin typeface="Calibri" pitchFamily="34" charset="0"/>
              </a:rPr>
              <a:t>Налог на доходы физических лиц</a:t>
            </a:r>
          </a:p>
        </p:txBody>
      </p:sp>
      <p:sp>
        <p:nvSpPr>
          <p:cNvPr id="15381" name="object 42"/>
          <p:cNvSpPr txBox="1">
            <a:spLocks noChangeArrowheads="1"/>
          </p:cNvSpPr>
          <p:nvPr/>
        </p:nvSpPr>
        <p:spPr bwMode="auto">
          <a:xfrm>
            <a:off x="6705600" y="5029200"/>
            <a:ext cx="685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FF"/>
                </a:solidFill>
                <a:latin typeface="Calibri" pitchFamily="34" charset="0"/>
              </a:rPr>
              <a:t>60,6</a:t>
            </a:r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b="1" i="1" dirty="0">
                <a:solidFill>
                  <a:srgbClr val="FFFFFF"/>
                </a:solidFill>
                <a:latin typeface="Calibri" pitchFamily="34" charset="0"/>
              </a:rPr>
              <a:t>%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5382" name="object 38"/>
          <p:cNvSpPr txBox="1">
            <a:spLocks noChangeArrowheads="1"/>
          </p:cNvSpPr>
          <p:nvPr/>
        </p:nvSpPr>
        <p:spPr bwMode="auto">
          <a:xfrm>
            <a:off x="7010400" y="1447800"/>
            <a:ext cx="16383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600" b="1">
                <a:latin typeface="Calibri" pitchFamily="34" charset="0"/>
              </a:rPr>
              <a:t>Налоги на совокупный доход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05586" y="207265"/>
            <a:ext cx="8332828" cy="615950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/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7030A0"/>
                </a:solidFill>
                <a:latin typeface="Calibri" pitchFamily="34" charset="0"/>
              </a:rPr>
              <a:t>Темп роста основных источников доходов бюджета муниципального района </a:t>
            </a:r>
            <a:r>
              <a:rPr lang="ru-RU" dirty="0" smtClean="0">
                <a:solidFill>
                  <a:srgbClr val="7030A0"/>
                </a:solidFill>
                <a:latin typeface="Calibri" pitchFamily="34" charset="0"/>
              </a:rPr>
              <a:t>на 2024 год</a:t>
            </a:r>
            <a:endParaRPr lang="ru-RU" dirty="0">
              <a:solidFill>
                <a:srgbClr val="7030A0"/>
              </a:solidFill>
              <a:latin typeface="Calibri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09600" y="1219200"/>
          <a:ext cx="8077200" cy="4626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99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Темп  роста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420">
                <a:tc>
                  <a:txBody>
                    <a:bodyPr/>
                    <a:lstStyle/>
                    <a:p>
                      <a:r>
                        <a:rPr lang="ru-RU" dirty="0"/>
                        <a:t>Собственные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237 454,1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212 909,1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929">
                <a:tc>
                  <a:txBody>
                    <a:bodyPr/>
                    <a:lstStyle/>
                    <a:p>
                      <a:r>
                        <a:rPr lang="ru-RU" dirty="0"/>
                        <a:t>В том числе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420">
                <a:tc>
                  <a:txBody>
                    <a:bodyPr/>
                    <a:lstStyle/>
                    <a:p>
                      <a:r>
                        <a:rPr lang="ru-RU" dirty="0"/>
                        <a:t>Налог</a:t>
                      </a:r>
                      <a:r>
                        <a:rPr lang="ru-RU" baseline="0" dirty="0"/>
                        <a:t> на доходы физических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144 000,0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126 440,1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113,9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0420">
                <a:tc>
                  <a:txBody>
                    <a:bodyPr/>
                    <a:lstStyle/>
                    <a:p>
                      <a:r>
                        <a:rPr lang="ru-RU" dirty="0"/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28 000,0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28 500,0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5241">
                <a:tc>
                  <a:txBody>
                    <a:bodyPr/>
                    <a:lstStyle/>
                    <a:p>
                      <a:r>
                        <a:rPr lang="ru-RU" dirty="0"/>
                        <a:t>Остальные 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10 117,0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9 759,0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103,7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0420">
                <a:tc>
                  <a:txBody>
                    <a:bodyPr/>
                    <a:lstStyle/>
                    <a:p>
                      <a:r>
                        <a:rPr lang="ru-RU" dirty="0"/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55 337,1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48 210,0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114,8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6429" name="Содержимое 6"/>
          <p:cNvSpPr>
            <a:spLocks noGrp="1"/>
          </p:cNvSpPr>
          <p:nvPr>
            <p:ph sz="half" idx="3"/>
          </p:nvPr>
        </p:nvSpPr>
        <p:spPr>
          <a:xfrm>
            <a:off x="4800600" y="914400"/>
            <a:ext cx="3962400" cy="276225"/>
          </a:xfrm>
        </p:spPr>
        <p:txBody>
          <a:bodyPr>
            <a:normAutofit fontScale="62500" lnSpcReduction="20000"/>
          </a:bodyPr>
          <a:lstStyle/>
          <a:p>
            <a:pPr marL="0" indent="0" algn="r" eaLnBrk="1" hangingPunct="1">
              <a:spcBef>
                <a:spcPct val="0"/>
              </a:spcBef>
              <a:buNone/>
            </a:pPr>
            <a:r>
              <a:rPr lang="ru-RU" b="1" dirty="0">
                <a:solidFill>
                  <a:srgbClr val="000000"/>
                </a:solidFill>
              </a:rPr>
              <a:t>т</a:t>
            </a:r>
            <a:r>
              <a:rPr lang="ru-RU" b="1" dirty="0" smtClean="0">
                <a:solidFill>
                  <a:srgbClr val="000000"/>
                </a:solidFill>
              </a:rPr>
              <a:t>ыс</a:t>
            </a:r>
            <a:r>
              <a:rPr lang="ru-RU" b="1" dirty="0">
                <a:solidFill>
                  <a:srgbClr val="000000"/>
                </a:solidFill>
              </a:rPr>
              <a:t>. руб.</a:t>
            </a:r>
          </a:p>
        </p:txBody>
      </p:sp>
      <p:sp>
        <p:nvSpPr>
          <p:cNvPr id="16430" name="Прямоугольник 5"/>
          <p:cNvSpPr>
            <a:spLocks noChangeArrowheads="1"/>
          </p:cNvSpPr>
          <p:nvPr/>
        </p:nvSpPr>
        <p:spPr bwMode="auto">
          <a:xfrm>
            <a:off x="533400" y="6059488"/>
            <a:ext cx="8077200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 sz="15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30952" cy="80411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Структура неналоговых доходов бюджета МО «Черноярский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муниципальный район Астраханской области» на 2024 год 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1838297"/>
              </p:ext>
            </p:extLst>
          </p:nvPr>
        </p:nvGraphicFramePr>
        <p:xfrm>
          <a:off x="428596" y="928670"/>
          <a:ext cx="8330953" cy="5525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22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459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</a:t>
                      </a:r>
                    </a:p>
                    <a:p>
                      <a:pPr algn="ctr"/>
                      <a:r>
                        <a:rPr lang="ru-RU" dirty="0"/>
                        <a:t>т</a:t>
                      </a:r>
                      <a:r>
                        <a:rPr lang="ru-RU" dirty="0" smtClean="0"/>
                        <a:t>ыс</a:t>
                      </a:r>
                      <a:r>
                        <a:rPr lang="ru-RU" dirty="0"/>
                        <a:t>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Доля</a:t>
                      </a:r>
                      <a:r>
                        <a:rPr lang="ru-RU" baseline="0" dirty="0"/>
                        <a:t> в общем объеме неналоговых доходов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475">
                <a:tc>
                  <a:txBody>
                    <a:bodyPr/>
                    <a:lstStyle/>
                    <a:p>
                      <a:r>
                        <a:rPr lang="ru-RU" dirty="0"/>
                        <a:t>Неналоговые доходы всего</a:t>
                      </a:r>
                    </a:p>
                    <a:p>
                      <a:r>
                        <a:rPr lang="ru-RU" dirty="0"/>
                        <a:t>Из 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55 337,1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7211">
                <a:tc>
                  <a:txBody>
                    <a:bodyPr/>
                    <a:lstStyle/>
                    <a:p>
                      <a:r>
                        <a:rPr lang="ru-RU" dirty="0"/>
                        <a:t>Доходы от использования</a:t>
                      </a:r>
                      <a:r>
                        <a:rPr lang="ru-RU" baseline="0" dirty="0"/>
                        <a:t> имущества, находящегося в государственной и муниципальной собственности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42 527,1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76,89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1475">
                <a:tc>
                  <a:txBody>
                    <a:bodyPr/>
                    <a:lstStyle/>
                    <a:p>
                      <a:r>
                        <a:rPr lang="ru-RU" dirty="0"/>
                        <a:t>Плата за пользование природными ресурсами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8048">
                <a:tc>
                  <a:txBody>
                    <a:bodyPr/>
                    <a:lstStyle/>
                    <a:p>
                      <a:r>
                        <a:rPr lang="ru-RU" dirty="0"/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729">
                <a:tc>
                  <a:txBody>
                    <a:bodyPr/>
                    <a:lstStyle/>
                    <a:p>
                      <a:r>
                        <a:rPr lang="ru-RU" dirty="0"/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1 300,0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729">
                <a:tc>
                  <a:txBody>
                    <a:bodyPr/>
                    <a:lstStyle/>
                    <a:p>
                      <a:r>
                        <a:rPr lang="ru-RU" dirty="0"/>
                        <a:t>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11 000,0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739" y="260648"/>
            <a:ext cx="873174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Структура безвозмездных поступлений  на 2024 год</a:t>
            </a:r>
            <a:endParaRPr lang="ru-RU" sz="2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2636912"/>
            <a:ext cx="72008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30 %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2636912"/>
            <a:ext cx="57606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7%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2197" y="2636912"/>
            <a:ext cx="57606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7%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3284984"/>
            <a:ext cx="72008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r>
              <a:rPr lang="ru-RU" dirty="0" smtClean="0">
                <a:solidFill>
                  <a:schemeClr val="bg1"/>
                </a:solidFill>
              </a:rPr>
              <a:t> %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312736"/>
              </p:ext>
            </p:extLst>
          </p:nvPr>
        </p:nvGraphicFramePr>
        <p:xfrm>
          <a:off x="160739" y="783868"/>
          <a:ext cx="8731741" cy="5885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51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ject 2"/>
          <p:cNvSpPr>
            <a:spLocks noChangeArrowheads="1"/>
          </p:cNvSpPr>
          <p:nvPr/>
        </p:nvSpPr>
        <p:spPr bwMode="auto">
          <a:xfrm>
            <a:off x="395537" y="200254"/>
            <a:ext cx="8352928" cy="49244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МО «Черноярский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Астраханской области»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муниципальных программ</a:t>
            </a:r>
          </a:p>
        </p:txBody>
      </p:sp>
      <p:sp>
        <p:nvSpPr>
          <p:cNvPr id="29698" name="object 13"/>
          <p:cNvSpPr txBox="1">
            <a:spLocks noChangeArrowheads="1"/>
          </p:cNvSpPr>
          <p:nvPr/>
        </p:nvSpPr>
        <p:spPr bwMode="auto">
          <a:xfrm>
            <a:off x="7812360" y="508031"/>
            <a:ext cx="10033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 b="1" i="1" dirty="0">
                <a:latin typeface="Calibri" pitchFamily="34" charset="0"/>
              </a:rPr>
              <a:t>тыс. рублей</a:t>
            </a:r>
            <a:endParaRPr lang="ru-RU" sz="1200" dirty="0">
              <a:latin typeface="Calibri" pitchFamily="34" charset="0"/>
            </a:endParaRPr>
          </a:p>
        </p:txBody>
      </p:sp>
      <p:graphicFrame>
        <p:nvGraphicFramePr>
          <p:cNvPr id="29792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19109"/>
              </p:ext>
            </p:extLst>
          </p:nvPr>
        </p:nvGraphicFramePr>
        <p:xfrm>
          <a:off x="395537" y="692697"/>
          <a:ext cx="8352929" cy="575963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436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4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06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6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Программы 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Темп роста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0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Муниципальные программы: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545 208,1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590 582,1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108,3%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325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образования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305241,1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335811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5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"Реализация приоритетных направлений социальной политики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4799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58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дорожного хозяйства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11071,5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2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Муниципальная программа "Развитие жилищного строительства в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Черноярском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районе"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62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 "Развитие агропромышленного комплекса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33095,9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29469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59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"Улучшение качества предоставления жилищно-коммунальных услуг на территории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127738,8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71295,5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14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"Внедрение спутниковых навигационных технологий с использованием системы ГЛОНАСС и других результатов космической деятельности в интересах социально-экономического развития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79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культуры и сохранение культурного наследия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17774,9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74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физической культуры и спорта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7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"Молодёжь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18507,7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79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казачества на территории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3295,7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659,1%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77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"Обеспечение общественного порядка и противодействие преступности в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Черноярском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районе"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6753,7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9837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"Содействие развитию малого и среднего предпринимательства в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Черноярском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районе"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ject 2"/>
          <p:cNvSpPr>
            <a:spLocks noChangeArrowheads="1"/>
          </p:cNvSpPr>
          <p:nvPr/>
        </p:nvSpPr>
        <p:spPr bwMode="auto">
          <a:xfrm>
            <a:off x="395537" y="200254"/>
            <a:ext cx="8352928" cy="49244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МО «Черноярский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Астраханской области»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муниципальных программ</a:t>
            </a:r>
          </a:p>
        </p:txBody>
      </p:sp>
      <p:sp>
        <p:nvSpPr>
          <p:cNvPr id="29698" name="object 13"/>
          <p:cNvSpPr txBox="1">
            <a:spLocks noChangeArrowheads="1"/>
          </p:cNvSpPr>
          <p:nvPr/>
        </p:nvSpPr>
        <p:spPr bwMode="auto">
          <a:xfrm>
            <a:off x="7812360" y="508031"/>
            <a:ext cx="10033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 b="1" i="1" dirty="0">
                <a:latin typeface="Calibri" pitchFamily="34" charset="0"/>
              </a:rPr>
              <a:t>тыс. рублей</a:t>
            </a:r>
            <a:endParaRPr lang="ru-RU" sz="1200" dirty="0">
              <a:latin typeface="Calibri" pitchFamily="34" charset="0"/>
            </a:endParaRPr>
          </a:p>
        </p:txBody>
      </p:sp>
      <p:graphicFrame>
        <p:nvGraphicFramePr>
          <p:cNvPr id="29792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160710"/>
              </p:ext>
            </p:extLst>
          </p:nvPr>
        </p:nvGraphicFramePr>
        <p:xfrm>
          <a:off x="395537" y="692692"/>
          <a:ext cx="8352928" cy="57321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436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4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06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2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Программы 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Темп роста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4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муниципальными финансами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26110,4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33414,6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81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"Обеспечение безопасности населения на транспорте в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Черноярском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районе"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"Организация профилактических мероприятий по регулированию численности безнадзорных животных в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Черноярском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районе"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14906,0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06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"Развитие муниципальной службы в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Черноярском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районе"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08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"Обеспечение информирования населения о социально-экономическом и общественно-политическом развитии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73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"Совершенствование системы управления муниципальной собственностью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004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"Повышение эффективности муниципального управления администрации муниципального образования "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Черноярский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муниципальный район Астраханской области"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8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Муниципальная программа "Обеспечение деятельности Комитета имущественных отношений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района"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7941,5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Ведомственные целевые программы</a:t>
                      </a:r>
                    </a:p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38311,0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4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Непрограммное направление деятельности «Реализация функций органов местного самоуправления»</a:t>
                      </a:r>
                    </a:p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7591,7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15918,3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209,7%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4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3564</TotalTime>
  <Words>1142</Words>
  <Application>Microsoft Office PowerPoint</Application>
  <PresentationFormat>Экран (4:3)</PresentationFormat>
  <Paragraphs>402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a_AvanteTitulGr</vt:lpstr>
      <vt:lpstr>Arial</vt:lpstr>
      <vt:lpstr>Calibri</vt:lpstr>
      <vt:lpstr>Garamond</vt:lpstr>
      <vt:lpstr>Times New Roman</vt:lpstr>
      <vt:lpstr>Натуральные материалы</vt:lpstr>
      <vt:lpstr>Worksheet</vt:lpstr>
      <vt:lpstr>Проект бюджета</vt:lpstr>
      <vt:lpstr>Презентация PowerPoint</vt:lpstr>
      <vt:lpstr>Презентация PowerPoint</vt:lpstr>
      <vt:lpstr>Презентация PowerPoint</vt:lpstr>
      <vt:lpstr>Темп роста основных источников доходов бюджета муниципального района на 2024 год</vt:lpstr>
      <vt:lpstr>Структура неналоговых доходов бюджета МО «Черноярский муниципальный район Астраханской области» на 2024 год </vt:lpstr>
      <vt:lpstr>Презентация PowerPoint</vt:lpstr>
      <vt:lpstr>Презентация PowerPoint</vt:lpstr>
      <vt:lpstr>Презентация PowerPoint</vt:lpstr>
      <vt:lpstr>Распределение расходов по разделам бюджетной классификации в бюджете            МО «Черноярский муниципальный район Астраханской области» </vt:lpstr>
      <vt:lpstr> Проект бюджета на 2024-2025 год по МО «Черноярский муниципальный район Астраханской области»                                                                               </vt:lpstr>
      <vt:lpstr>Проект бюджета МО «Черноярский муниципальный район Астраханской области» на 2024 год и плановый период  2025-2026 годов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KSV-FIN</cp:lastModifiedBy>
  <cp:revision>435</cp:revision>
  <cp:lastPrinted>2023-11-13T05:21:02Z</cp:lastPrinted>
  <dcterms:created xsi:type="dcterms:W3CDTF">2013-10-31T16:19:08Z</dcterms:created>
  <dcterms:modified xsi:type="dcterms:W3CDTF">2023-11-14T08:00:30Z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2013-10-31T00:00:00Z</vt:filetime>
  </property>
  <property fmtid="{D5CDD505-2E9C-101B-9397-08002B2CF9AE}" pid="3" name="LastSaved">
    <vt:filetime>2013-10-31T00:00:00Z</vt:filetime>
  </property>
</Properties>
</file>