
<file path=[Content_Types].xml><?xml version="1.0" encoding="utf-8"?>
<Types xmlns="http://schemas.openxmlformats.org/package/2006/content-types">
  <Default Extension="png" ContentType="image/png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8" r:id="rId9"/>
    <p:sldId id="269" r:id="rId10"/>
    <p:sldId id="310" r:id="rId11"/>
    <p:sldId id="311" r:id="rId12"/>
    <p:sldId id="278" r:id="rId13"/>
    <p:sldId id="279" r:id="rId14"/>
    <p:sldId id="309" r:id="rId15"/>
    <p:sldId id="280" r:id="rId16"/>
    <p:sldId id="281" r:id="rId17"/>
    <p:sldId id="282" r:id="rId18"/>
    <p:sldId id="285" r:id="rId19"/>
    <p:sldId id="288" r:id="rId20"/>
    <p:sldId id="303" r:id="rId21"/>
    <p:sldId id="313" r:id="rId22"/>
    <p:sldId id="302" r:id="rId23"/>
    <p:sldId id="308" r:id="rId24"/>
  </p:sldIdLst>
  <p:sldSz cx="9144000" cy="6858000" type="screen4x3"/>
  <p:notesSz cx="9947275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E31D"/>
    <a:srgbClr val="27B8E5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4A681-A96E-4ACE-AC8D-FB49C8A568AF}" type="datetimeFigureOut">
              <a:rPr lang="en-US"/>
              <a:pPr>
                <a:defRPr/>
              </a:pPr>
              <a:t>2/24/2021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75823-DDB6-499D-B855-5FF150C3D44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>
                <a:solidFill>
                  <a:srgbClr val="FDFF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837B3-220B-4F3D-A9D3-D252CD3EE9F9}" type="datetimeFigureOut">
              <a:rPr lang="en-US"/>
              <a:pPr>
                <a:defRPr/>
              </a:pPr>
              <a:t>2/24/2021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1897C-A6F0-418C-B89E-BB7DCAD86AB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>
                <a:solidFill>
                  <a:srgbClr val="FDFF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8739" y="2487625"/>
            <a:ext cx="4107505" cy="402866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2C3A0-FEA7-49F8-BC77-44337CA9CA31}" type="datetimeFigureOut">
              <a:rPr lang="en-US"/>
              <a:pPr>
                <a:defRPr/>
              </a:pPr>
              <a:t>2/24/2021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148FF-4930-409F-BD48-334FFC66BF5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>
                <a:solidFill>
                  <a:srgbClr val="FDFF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0FF20-FB21-4B2A-8F57-E3EA81F006A8}" type="datetimeFigureOut">
              <a:rPr lang="en-US"/>
              <a:pPr>
                <a:defRPr/>
              </a:pPr>
              <a:t>2/24/2021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7F787-8D7A-464D-BEC5-C7D6A294E65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27B9A-0870-4EA6-89CF-684B1BED6469}" type="datetimeFigureOut">
              <a:rPr lang="en-US"/>
              <a:pPr>
                <a:defRPr/>
              </a:pPr>
              <a:t>2/24/2021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631E3-BA61-426C-BA12-CD71F34DFB1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360363" y="865188"/>
            <a:ext cx="84232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474663" y="2582863"/>
            <a:ext cx="8194675" cy="368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CCB8D2-0603-4733-B255-9EAFE281677A}" type="datetimeFigureOut">
              <a:rPr lang="en-US"/>
              <a:pPr>
                <a:defRPr/>
              </a:pPr>
              <a:t>2/24/2021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2746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668E57-0E2C-4BEF-9809-156A1F5D9A5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1" r:id="rId3"/>
    <p:sldLayoutId id="2147483650" r:id="rId4"/>
    <p:sldLayoutId id="2147483649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3" Type="http://schemas.openxmlformats.org/officeDocument/2006/relationships/image" Target="../media/image70.png"/><Relationship Id="rId21" Type="http://schemas.openxmlformats.org/officeDocument/2006/relationships/image" Target="../media/image88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" Type="http://schemas.openxmlformats.org/officeDocument/2006/relationships/image" Target="../media/image69.png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18" Type="http://schemas.openxmlformats.org/officeDocument/2006/relationships/image" Target="../media/image108.png"/><Relationship Id="rId3" Type="http://schemas.openxmlformats.org/officeDocument/2006/relationships/image" Target="../media/image95.png"/><Relationship Id="rId7" Type="http://schemas.openxmlformats.org/officeDocument/2006/relationships/image" Target="../media/image47.png"/><Relationship Id="rId12" Type="http://schemas.openxmlformats.org/officeDocument/2006/relationships/image" Target="../media/image102.png"/><Relationship Id="rId17" Type="http://schemas.openxmlformats.org/officeDocument/2006/relationships/image" Target="../media/image107.png"/><Relationship Id="rId2" Type="http://schemas.openxmlformats.org/officeDocument/2006/relationships/image" Target="../media/image94.png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11" Type="http://schemas.openxmlformats.org/officeDocument/2006/relationships/image" Target="../media/image101.png"/><Relationship Id="rId5" Type="http://schemas.openxmlformats.org/officeDocument/2006/relationships/image" Target="../media/image97.png"/><Relationship Id="rId15" Type="http://schemas.openxmlformats.org/officeDocument/2006/relationships/image" Target="../media/image105.png"/><Relationship Id="rId10" Type="http://schemas.openxmlformats.org/officeDocument/2006/relationships/image" Target="../media/image100.png"/><Relationship Id="rId19" Type="http://schemas.openxmlformats.org/officeDocument/2006/relationships/image" Target="../media/image109.png"/><Relationship Id="rId4" Type="http://schemas.openxmlformats.org/officeDocument/2006/relationships/image" Target="../media/image96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18" Type="http://schemas.openxmlformats.org/officeDocument/2006/relationships/image" Target="../media/image135.png"/><Relationship Id="rId26" Type="http://schemas.openxmlformats.org/officeDocument/2006/relationships/image" Target="../media/image143.png"/><Relationship Id="rId3" Type="http://schemas.openxmlformats.org/officeDocument/2006/relationships/image" Target="../media/image120.png"/><Relationship Id="rId21" Type="http://schemas.openxmlformats.org/officeDocument/2006/relationships/image" Target="../media/image138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17" Type="http://schemas.openxmlformats.org/officeDocument/2006/relationships/image" Target="../media/image134.png"/><Relationship Id="rId25" Type="http://schemas.openxmlformats.org/officeDocument/2006/relationships/image" Target="../media/image142.png"/><Relationship Id="rId2" Type="http://schemas.openxmlformats.org/officeDocument/2006/relationships/image" Target="../media/image119.jpeg"/><Relationship Id="rId16" Type="http://schemas.openxmlformats.org/officeDocument/2006/relationships/image" Target="../media/image133.png"/><Relationship Id="rId20" Type="http://schemas.openxmlformats.org/officeDocument/2006/relationships/image" Target="../media/image137.png"/><Relationship Id="rId29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24" Type="http://schemas.openxmlformats.org/officeDocument/2006/relationships/image" Target="../media/image141.png"/><Relationship Id="rId5" Type="http://schemas.openxmlformats.org/officeDocument/2006/relationships/image" Target="../media/image122.png"/><Relationship Id="rId15" Type="http://schemas.openxmlformats.org/officeDocument/2006/relationships/image" Target="../media/image132.png"/><Relationship Id="rId23" Type="http://schemas.openxmlformats.org/officeDocument/2006/relationships/image" Target="../media/image140.png"/><Relationship Id="rId28" Type="http://schemas.openxmlformats.org/officeDocument/2006/relationships/image" Target="../media/image145.png"/><Relationship Id="rId10" Type="http://schemas.openxmlformats.org/officeDocument/2006/relationships/image" Target="../media/image127.png"/><Relationship Id="rId19" Type="http://schemas.openxmlformats.org/officeDocument/2006/relationships/image" Target="../media/image136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Relationship Id="rId22" Type="http://schemas.openxmlformats.org/officeDocument/2006/relationships/image" Target="../media/image139.png"/><Relationship Id="rId27" Type="http://schemas.openxmlformats.org/officeDocument/2006/relationships/image" Target="../media/image1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object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0" name="object 3"/>
          <p:cNvSpPr>
            <a:spLocks noChangeArrowheads="1"/>
          </p:cNvSpPr>
          <p:nvPr/>
        </p:nvSpPr>
        <p:spPr bwMode="auto">
          <a:xfrm>
            <a:off x="1436688" y="2230438"/>
            <a:ext cx="6753225" cy="29702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1" name="object 4"/>
          <p:cNvSpPr txBox="1">
            <a:spLocks noChangeArrowheads="1"/>
          </p:cNvSpPr>
          <p:nvPr/>
        </p:nvSpPr>
        <p:spPr bwMode="auto">
          <a:xfrm>
            <a:off x="1514475" y="801688"/>
            <a:ext cx="63404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531813" indent="-519113" algn="ctr"/>
            <a:r>
              <a:rPr lang="ru-RU" b="1" dirty="0">
                <a:latin typeface="Calibri" pitchFamily="34" charset="0"/>
              </a:rPr>
              <a:t>Об исполнении бюджета </a:t>
            </a:r>
            <a:r>
              <a:rPr lang="ru-RU" b="1" dirty="0" err="1" smtClean="0">
                <a:latin typeface="Calibri" pitchFamily="34" charset="0"/>
              </a:rPr>
              <a:t>Черноярского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>
                <a:latin typeface="Calibri" pitchFamily="34" charset="0"/>
              </a:rPr>
              <a:t>муниципального района </a:t>
            </a:r>
            <a:r>
              <a:rPr lang="ru-RU" b="1">
                <a:latin typeface="Calibri" pitchFamily="34" charset="0"/>
              </a:rPr>
              <a:t>за </a:t>
            </a:r>
            <a:r>
              <a:rPr lang="ru-RU" b="1" smtClean="0">
                <a:latin typeface="Calibri" pitchFamily="34" charset="0"/>
              </a:rPr>
              <a:t>2020 </a:t>
            </a:r>
            <a:r>
              <a:rPr lang="ru-RU" b="1" dirty="0">
                <a:latin typeface="Calibri" pitchFamily="34" charset="0"/>
              </a:rPr>
              <a:t>год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21688" cy="615950"/>
          </a:xfr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/>
          </a:gradFill>
        </p:spPr>
        <p:txBody>
          <a:bodyPr/>
          <a:lstStyle/>
          <a:p>
            <a:pPr eaLnBrk="1" hangingPunct="1"/>
            <a:r>
              <a:rPr lang="ru-RU" dirty="0">
                <a:solidFill>
                  <a:srgbClr val="7030A0"/>
                </a:solidFill>
                <a:latin typeface="Calibri" pitchFamily="34" charset="0"/>
              </a:rPr>
              <a:t>Темп роста основных источников доходов бюджета муниципального района в </a:t>
            </a:r>
            <a:r>
              <a:rPr lang="ru-RU" dirty="0" smtClean="0">
                <a:solidFill>
                  <a:srgbClr val="7030A0"/>
                </a:solidFill>
                <a:latin typeface="Calibri" pitchFamily="34" charset="0"/>
              </a:rPr>
              <a:t>2020 </a:t>
            </a:r>
            <a:r>
              <a:rPr lang="ru-RU" dirty="0">
                <a:solidFill>
                  <a:srgbClr val="7030A0"/>
                </a:solidFill>
                <a:latin typeface="Calibri" pitchFamily="34" charset="0"/>
              </a:rPr>
              <a:t>году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5053096"/>
              </p:ext>
            </p:extLst>
          </p:nvPr>
        </p:nvGraphicFramePr>
        <p:xfrm>
          <a:off x="609600" y="1219200"/>
          <a:ext cx="8077200" cy="4655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99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Темп  роста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0420">
                <a:tc>
                  <a:txBody>
                    <a:bodyPr/>
                    <a:lstStyle/>
                    <a:p>
                      <a:r>
                        <a:rPr lang="ru-RU" dirty="0"/>
                        <a:t>Собственные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167 102,2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194 919,6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85,7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9929">
                <a:tc>
                  <a:txBody>
                    <a:bodyPr/>
                    <a:lstStyle/>
                    <a:p>
                      <a:r>
                        <a:rPr lang="ru-RU" dirty="0"/>
                        <a:t>В том числе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0420">
                <a:tc>
                  <a:txBody>
                    <a:bodyPr/>
                    <a:lstStyle/>
                    <a:p>
                      <a:r>
                        <a:rPr lang="ru-RU" dirty="0"/>
                        <a:t>Налог</a:t>
                      </a:r>
                      <a:r>
                        <a:rPr lang="ru-RU" baseline="0" dirty="0"/>
                        <a:t> на доходы физических лиц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107 581,2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125 099,5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86,0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0420">
                <a:tc>
                  <a:txBody>
                    <a:bodyPr/>
                    <a:lstStyle/>
                    <a:p>
                      <a:r>
                        <a:rPr lang="ru-RU" dirty="0"/>
                        <a:t>Налоги на совокупный доход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16 629,3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12 952,7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128,4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85241">
                <a:tc>
                  <a:txBody>
                    <a:bodyPr/>
                    <a:lstStyle/>
                    <a:p>
                      <a:r>
                        <a:rPr lang="ru-RU" dirty="0"/>
                        <a:t>Остальные 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7 892,6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10 111,0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78,1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0420">
                <a:tc>
                  <a:txBody>
                    <a:bodyPr/>
                    <a:lstStyle/>
                    <a:p>
                      <a:r>
                        <a:rPr lang="ru-RU" dirty="0"/>
                        <a:t>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34 999,1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46 756,4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74,9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6429" name="Содержимое 6"/>
          <p:cNvSpPr>
            <a:spLocks noGrp="1"/>
          </p:cNvSpPr>
          <p:nvPr>
            <p:ph sz="half" idx="3"/>
          </p:nvPr>
        </p:nvSpPr>
        <p:spPr>
          <a:xfrm>
            <a:off x="4800600" y="914400"/>
            <a:ext cx="3962400" cy="276225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</a:pPr>
            <a:r>
              <a:rPr lang="ru-RU" b="1">
                <a:solidFill>
                  <a:srgbClr val="000000"/>
                </a:solidFill>
              </a:rPr>
              <a:t>Тыс. руб.</a:t>
            </a:r>
          </a:p>
        </p:txBody>
      </p:sp>
      <p:sp>
        <p:nvSpPr>
          <p:cNvPr id="16430" name="Прямоугольник 5"/>
          <p:cNvSpPr>
            <a:spLocks noChangeArrowheads="1"/>
          </p:cNvSpPr>
          <p:nvPr/>
        </p:nvSpPr>
        <p:spPr bwMode="auto">
          <a:xfrm>
            <a:off x="533400" y="6059488"/>
            <a:ext cx="8077200" cy="230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ru-RU" sz="15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21688" cy="615950"/>
          </a:xfrm>
        </p:spPr>
        <p:txBody>
          <a:bodyPr/>
          <a:lstStyle/>
          <a:p>
            <a:pPr eaLnBrk="1" hangingPunct="1"/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Структура неналоговых доходов бюджета муниципального района в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2020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году составила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97091702"/>
              </p:ext>
            </p:extLst>
          </p:nvPr>
        </p:nvGraphicFramePr>
        <p:xfrm>
          <a:off x="0" y="914400"/>
          <a:ext cx="9144000" cy="5897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16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5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042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Сумма</a:t>
                      </a:r>
                    </a:p>
                    <a:p>
                      <a:pPr algn="ctr"/>
                      <a:r>
                        <a:rPr lang="ru-RU" dirty="0"/>
                        <a:t>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Доля</a:t>
                      </a:r>
                      <a:r>
                        <a:rPr lang="ru-RU" baseline="0" dirty="0"/>
                        <a:t> в общем объеме неналоговых доходов 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7931">
                <a:tc>
                  <a:txBody>
                    <a:bodyPr/>
                    <a:lstStyle/>
                    <a:p>
                      <a:r>
                        <a:rPr lang="ru-RU" dirty="0"/>
                        <a:t>Неналоговые доходы всего</a:t>
                      </a:r>
                    </a:p>
                    <a:p>
                      <a:r>
                        <a:rPr lang="ru-RU" dirty="0"/>
                        <a:t>Из них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34 999,1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6369">
                <a:tc>
                  <a:txBody>
                    <a:bodyPr/>
                    <a:lstStyle/>
                    <a:p>
                      <a:r>
                        <a:rPr lang="ru-RU" dirty="0"/>
                        <a:t>Доходы от использования</a:t>
                      </a:r>
                      <a:r>
                        <a:rPr lang="ru-RU" baseline="0" dirty="0"/>
                        <a:t> имущества, находящегося в государственной и муниципальной собственности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32 756,6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93,6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7931">
                <a:tc>
                  <a:txBody>
                    <a:bodyPr/>
                    <a:lstStyle/>
                    <a:p>
                      <a:r>
                        <a:rPr lang="ru-RU" dirty="0"/>
                        <a:t>Плата за пользование природными ресурсами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08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8458">
                <a:tc>
                  <a:txBody>
                    <a:bodyPr/>
                    <a:lstStyle/>
                    <a:p>
                      <a:r>
                        <a:rPr lang="ru-RU" dirty="0"/>
                        <a:t>Доходы от продажи материальных и нематериальных активов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853,3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0892">
                <a:tc>
                  <a:txBody>
                    <a:bodyPr/>
                    <a:lstStyle/>
                    <a:p>
                      <a:r>
                        <a:rPr lang="ru-RU" dirty="0"/>
                        <a:t>Штрафы, санкции, возмещение ущерба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1005,5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00892">
                <a:tc>
                  <a:txBody>
                    <a:bodyPr/>
                    <a:lstStyle/>
                    <a:p>
                      <a:r>
                        <a:rPr lang="ru-RU" dirty="0"/>
                        <a:t>Прочие 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object 2"/>
          <p:cNvSpPr>
            <a:spLocks noChangeArrowheads="1"/>
          </p:cNvSpPr>
          <p:nvPr/>
        </p:nvSpPr>
        <p:spPr bwMode="auto">
          <a:xfrm>
            <a:off x="174625" y="0"/>
            <a:ext cx="8942388" cy="15509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34" name="object 3"/>
          <p:cNvSpPr txBox="1">
            <a:spLocks noChangeArrowheads="1"/>
          </p:cNvSpPr>
          <p:nvPr/>
        </p:nvSpPr>
        <p:spPr bwMode="auto">
          <a:xfrm>
            <a:off x="114300" y="1320800"/>
            <a:ext cx="87884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2200" b="1">
                <a:solidFill>
                  <a:srgbClr val="0000FF"/>
                </a:solidFill>
                <a:latin typeface="Calibri" pitchFamily="34" charset="0"/>
              </a:rPr>
              <a:t>Межбюджетные трансферты </a:t>
            </a:r>
            <a:r>
              <a:rPr lang="ru-RU" sz="2200">
                <a:latin typeface="Calibri" pitchFamily="34" charset="0"/>
              </a:rPr>
              <a:t>– это денежные средства, перечисляемые из одного бюджета бюджетной системы Российской Федерации другому.</a:t>
            </a:r>
          </a:p>
        </p:txBody>
      </p:sp>
      <p:sp>
        <p:nvSpPr>
          <p:cNvPr id="18435" name="object 4"/>
          <p:cNvSpPr>
            <a:spLocks noChangeArrowheads="1"/>
          </p:cNvSpPr>
          <p:nvPr/>
        </p:nvSpPr>
        <p:spPr bwMode="auto">
          <a:xfrm>
            <a:off x="80963" y="2195513"/>
            <a:ext cx="8994775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36" name="object 5"/>
          <p:cNvSpPr>
            <a:spLocks/>
          </p:cNvSpPr>
          <p:nvPr/>
        </p:nvSpPr>
        <p:spPr bwMode="auto">
          <a:xfrm>
            <a:off x="106363" y="2276475"/>
            <a:ext cx="4445000" cy="647700"/>
          </a:xfrm>
          <a:custGeom>
            <a:avLst/>
            <a:gdLst>
              <a:gd name="T0" fmla="*/ 0 w 4443984"/>
              <a:gd name="T1" fmla="*/ 651180 h 646544"/>
              <a:gd name="T2" fmla="*/ 4448049 w 4443984"/>
              <a:gd name="T3" fmla="*/ 651180 h 646544"/>
              <a:gd name="T4" fmla="*/ 4448049 w 4443984"/>
              <a:gd name="T5" fmla="*/ 0 h 646544"/>
              <a:gd name="T6" fmla="*/ 0 w 4443984"/>
              <a:gd name="T7" fmla="*/ 0 h 646544"/>
              <a:gd name="T8" fmla="*/ 0 w 4443984"/>
              <a:gd name="T9" fmla="*/ 651180 h 646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43984"/>
              <a:gd name="T16" fmla="*/ 0 h 646544"/>
              <a:gd name="T17" fmla="*/ 4443984 w 4443984"/>
              <a:gd name="T18" fmla="*/ 646544 h 646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8437" name="object 6"/>
          <p:cNvSpPr>
            <a:spLocks/>
          </p:cNvSpPr>
          <p:nvPr/>
        </p:nvSpPr>
        <p:spPr bwMode="auto">
          <a:xfrm>
            <a:off x="4551363" y="2276475"/>
            <a:ext cx="4443412" cy="647700"/>
          </a:xfrm>
          <a:custGeom>
            <a:avLst/>
            <a:gdLst>
              <a:gd name="T0" fmla="*/ 0 w 4443984"/>
              <a:gd name="T1" fmla="*/ 651180 h 646544"/>
              <a:gd name="T2" fmla="*/ 4441696 w 4443984"/>
              <a:gd name="T3" fmla="*/ 651180 h 646544"/>
              <a:gd name="T4" fmla="*/ 4441696 w 4443984"/>
              <a:gd name="T5" fmla="*/ 0 h 646544"/>
              <a:gd name="T6" fmla="*/ 0 w 4443984"/>
              <a:gd name="T7" fmla="*/ 0 h 646544"/>
              <a:gd name="T8" fmla="*/ 0 w 4443984"/>
              <a:gd name="T9" fmla="*/ 651180 h 646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43984"/>
              <a:gd name="T16" fmla="*/ 0 h 646544"/>
              <a:gd name="T17" fmla="*/ 4443984 w 4443984"/>
              <a:gd name="T18" fmla="*/ 646544 h 646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8438" name="object 7"/>
          <p:cNvSpPr>
            <a:spLocks noChangeArrowheads="1"/>
          </p:cNvSpPr>
          <p:nvPr/>
        </p:nvSpPr>
        <p:spPr bwMode="auto">
          <a:xfrm>
            <a:off x="106363" y="2924175"/>
            <a:ext cx="4445000" cy="11303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39" name="object 8"/>
          <p:cNvSpPr>
            <a:spLocks noChangeArrowheads="1"/>
          </p:cNvSpPr>
          <p:nvPr/>
        </p:nvSpPr>
        <p:spPr bwMode="auto">
          <a:xfrm>
            <a:off x="4551363" y="2924175"/>
            <a:ext cx="4443412" cy="11303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40" name="object 9"/>
          <p:cNvSpPr>
            <a:spLocks noChangeArrowheads="1"/>
          </p:cNvSpPr>
          <p:nvPr/>
        </p:nvSpPr>
        <p:spPr bwMode="auto">
          <a:xfrm>
            <a:off x="106363" y="4054475"/>
            <a:ext cx="4445000" cy="13430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41" name="object 10"/>
          <p:cNvSpPr>
            <a:spLocks noChangeArrowheads="1"/>
          </p:cNvSpPr>
          <p:nvPr/>
        </p:nvSpPr>
        <p:spPr bwMode="auto">
          <a:xfrm>
            <a:off x="4551363" y="4054475"/>
            <a:ext cx="4443412" cy="13430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42" name="object 11"/>
          <p:cNvSpPr>
            <a:spLocks noChangeArrowheads="1"/>
          </p:cNvSpPr>
          <p:nvPr/>
        </p:nvSpPr>
        <p:spPr bwMode="auto">
          <a:xfrm>
            <a:off x="106363" y="5397500"/>
            <a:ext cx="4445000" cy="134461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43" name="object 12"/>
          <p:cNvSpPr>
            <a:spLocks noChangeArrowheads="1"/>
          </p:cNvSpPr>
          <p:nvPr/>
        </p:nvSpPr>
        <p:spPr bwMode="auto">
          <a:xfrm>
            <a:off x="4551363" y="5397500"/>
            <a:ext cx="4443412" cy="134461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44" name="object 13"/>
          <p:cNvSpPr>
            <a:spLocks/>
          </p:cNvSpPr>
          <p:nvPr/>
        </p:nvSpPr>
        <p:spPr bwMode="auto">
          <a:xfrm>
            <a:off x="4551363" y="2276475"/>
            <a:ext cx="0" cy="4465638"/>
          </a:xfrm>
          <a:custGeom>
            <a:avLst/>
            <a:gdLst>
              <a:gd name="T0" fmla="*/ 0 h 4464512"/>
              <a:gd name="T1" fmla="*/ 4469011 h 4464512"/>
              <a:gd name="T2" fmla="*/ 0 60000 65536"/>
              <a:gd name="T3" fmla="*/ 0 60000 65536"/>
              <a:gd name="T4" fmla="*/ 0 h 4464512"/>
              <a:gd name="T5" fmla="*/ 4464512 h 4464512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464512">
                <a:moveTo>
                  <a:pt x="0" y="0"/>
                </a:moveTo>
                <a:lnTo>
                  <a:pt x="0" y="446451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8445" name="object 14"/>
          <p:cNvSpPr txBox="1">
            <a:spLocks noChangeArrowheads="1"/>
          </p:cNvSpPr>
          <p:nvPr/>
        </p:nvSpPr>
        <p:spPr bwMode="auto">
          <a:xfrm>
            <a:off x="185738" y="2432050"/>
            <a:ext cx="412432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3038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Виды межбюджетных трансфертов</a:t>
            </a:r>
            <a:endParaRPr lang="ru-RU" sz="2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400"/>
              </a:lnSpc>
            </a:pPr>
            <a:endParaRPr lang="ru-RU" sz="1400">
              <a:latin typeface="Calibri" pitchFamily="34" charset="0"/>
            </a:endParaRPr>
          </a:p>
          <a:p>
            <a:pPr marL="173038"/>
            <a:r>
              <a:rPr lang="ru-RU" sz="2000" b="1">
                <a:latin typeface="Calibri" pitchFamily="34" charset="0"/>
              </a:rPr>
              <a:t>Дотации (от лат. «Dotatio» - дар, пожертвование)</a:t>
            </a:r>
            <a:endParaRPr lang="ru-RU" sz="2000">
              <a:latin typeface="Calibri" pitchFamily="34" charset="0"/>
            </a:endParaRPr>
          </a:p>
          <a:p>
            <a:pPr marL="173038">
              <a:lnSpc>
                <a:spcPts val="900"/>
              </a:lnSpc>
              <a:spcBef>
                <a:spcPts val="50"/>
              </a:spcBef>
            </a:pPr>
            <a:endParaRPr lang="ru-RU" sz="9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/>
            <a:r>
              <a:rPr lang="ru-RU" sz="2000" b="1">
                <a:latin typeface="Calibri" pitchFamily="34" charset="0"/>
              </a:rPr>
              <a:t>Субвенции (от лат. «Subvenire» -</a:t>
            </a:r>
            <a:endParaRPr lang="ru-RU" sz="2000">
              <a:latin typeface="Calibri" pitchFamily="34" charset="0"/>
            </a:endParaRPr>
          </a:p>
          <a:p>
            <a:pPr marL="173038"/>
            <a:r>
              <a:rPr lang="ru-RU" sz="2000" b="1">
                <a:latin typeface="Calibri" pitchFamily="34" charset="0"/>
              </a:rPr>
              <a:t>приходить на помощь)</a:t>
            </a:r>
            <a:endParaRPr lang="ru-RU" sz="2000">
              <a:latin typeface="Calibri" pitchFamily="34" charset="0"/>
            </a:endParaRPr>
          </a:p>
          <a:p>
            <a:pPr marL="173038">
              <a:lnSpc>
                <a:spcPts val="750"/>
              </a:lnSpc>
              <a:spcBef>
                <a:spcPts val="25"/>
              </a:spcBef>
            </a:pPr>
            <a:endParaRPr lang="ru-RU" sz="7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/>
            <a:r>
              <a:rPr lang="ru-RU" sz="2000" b="1">
                <a:latin typeface="Calibri" pitchFamily="34" charset="0"/>
              </a:rPr>
              <a:t>Субсидии (от лат. «Subsidium» -</a:t>
            </a:r>
            <a:endParaRPr lang="ru-RU" sz="2000">
              <a:latin typeface="Calibri" pitchFamily="34" charset="0"/>
            </a:endParaRPr>
          </a:p>
          <a:p>
            <a:pPr marL="173038"/>
            <a:r>
              <a:rPr lang="ru-RU" sz="2000" b="1">
                <a:latin typeface="Calibri" pitchFamily="34" charset="0"/>
              </a:rPr>
              <a:t>поддержка)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8446" name="object 15"/>
          <p:cNvSpPr txBox="1">
            <a:spLocks noChangeArrowheads="1"/>
          </p:cNvSpPr>
          <p:nvPr/>
        </p:nvSpPr>
        <p:spPr bwMode="auto">
          <a:xfrm>
            <a:off x="4646613" y="2432050"/>
            <a:ext cx="4329112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Определение</a:t>
            </a:r>
            <a:endParaRPr lang="ru-RU" sz="2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300"/>
              </a:lnSpc>
              <a:spcBef>
                <a:spcPts val="63"/>
              </a:spcBef>
            </a:pPr>
            <a:endParaRPr lang="ru-RU" sz="1300">
              <a:latin typeface="Calibri" pitchFamily="34" charset="0"/>
            </a:endParaRPr>
          </a:p>
          <a:p>
            <a:pPr algn="ctr"/>
            <a:r>
              <a:rPr lang="ru-RU" sz="2000">
                <a:latin typeface="Calibri" pitchFamily="34" charset="0"/>
              </a:rPr>
              <a:t>Предоставляются без определения конкретной цели их использования</a:t>
            </a:r>
          </a:p>
          <a:p>
            <a:pPr>
              <a:lnSpc>
                <a:spcPts val="900"/>
              </a:lnSpc>
              <a:spcBef>
                <a:spcPts val="25"/>
              </a:spcBef>
            </a:pPr>
            <a:endParaRPr lang="ru-RU" sz="9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algn="ctr"/>
            <a:r>
              <a:rPr lang="ru-RU" sz="2000">
                <a:latin typeface="Calibri" pitchFamily="34" charset="0"/>
              </a:rPr>
              <a:t>Предоставляются на финансирование</a:t>
            </a:r>
          </a:p>
          <a:p>
            <a:pPr algn="ctr"/>
            <a:r>
              <a:rPr lang="ru-RU" sz="2000">
                <a:latin typeface="Calibri" pitchFamily="34" charset="0"/>
              </a:rPr>
              <a:t>«переданных» другим публично-</a:t>
            </a:r>
          </a:p>
          <a:p>
            <a:pPr algn="ctr"/>
            <a:r>
              <a:rPr lang="ru-RU" sz="2000">
                <a:latin typeface="Calibri" pitchFamily="34" charset="0"/>
              </a:rPr>
              <a:t>правовым образованиям полномочий</a:t>
            </a: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300"/>
              </a:lnSpc>
              <a:spcBef>
                <a:spcPts val="75"/>
              </a:spcBef>
            </a:pPr>
            <a:endParaRPr lang="ru-RU" sz="1300">
              <a:latin typeface="Calibri" pitchFamily="34" charset="0"/>
            </a:endParaRPr>
          </a:p>
          <a:p>
            <a:pPr algn="ctr"/>
            <a:r>
              <a:rPr lang="ru-RU" sz="2000">
                <a:latin typeface="Calibri" pitchFamily="34" charset="0"/>
              </a:rPr>
              <a:t>Предоставляются на условиях долевого</a:t>
            </a:r>
          </a:p>
          <a:p>
            <a:pPr algn="ctr"/>
            <a:r>
              <a:rPr lang="ru-RU" sz="2000">
                <a:latin typeface="Calibri" pitchFamily="34" charset="0"/>
              </a:rPr>
              <a:t>софинансирования расходов других</a:t>
            </a:r>
          </a:p>
          <a:p>
            <a:pPr algn="ctr"/>
            <a:r>
              <a:rPr lang="ru-RU" sz="2000">
                <a:latin typeface="Calibri" pitchFamily="34" charset="0"/>
              </a:rPr>
              <a:t>бюджетов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bject 4"/>
          <p:cNvSpPr>
            <a:spLocks noChangeArrowheads="1"/>
          </p:cNvSpPr>
          <p:nvPr/>
        </p:nvSpPr>
        <p:spPr bwMode="auto">
          <a:xfrm>
            <a:off x="0" y="1905000"/>
            <a:ext cx="6434138" cy="35972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58" name="object 5"/>
          <p:cNvSpPr>
            <a:spLocks noChangeArrowheads="1"/>
          </p:cNvSpPr>
          <p:nvPr/>
        </p:nvSpPr>
        <p:spPr bwMode="auto">
          <a:xfrm>
            <a:off x="1217613" y="2233613"/>
            <a:ext cx="5003800" cy="24622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59" name="object 6"/>
          <p:cNvSpPr>
            <a:spLocks noChangeArrowheads="1"/>
          </p:cNvSpPr>
          <p:nvPr/>
        </p:nvSpPr>
        <p:spPr bwMode="auto">
          <a:xfrm>
            <a:off x="3359150" y="2432050"/>
            <a:ext cx="2830513" cy="17843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0" name="object 8"/>
          <p:cNvSpPr>
            <a:spLocks noChangeArrowheads="1"/>
          </p:cNvSpPr>
          <p:nvPr/>
        </p:nvSpPr>
        <p:spPr bwMode="auto">
          <a:xfrm>
            <a:off x="2811463" y="2703513"/>
            <a:ext cx="531812" cy="7381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1" name="object 10"/>
          <p:cNvSpPr>
            <a:spLocks noChangeArrowheads="1"/>
          </p:cNvSpPr>
          <p:nvPr/>
        </p:nvSpPr>
        <p:spPr bwMode="auto">
          <a:xfrm>
            <a:off x="2467138" y="3079923"/>
            <a:ext cx="531813" cy="7381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00200" y="2971800"/>
            <a:ext cx="1676400" cy="7604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355 901,1</a:t>
            </a:r>
            <a:endParaRPr sz="2400" smtClean="0">
              <a:latin typeface="Calibri"/>
              <a:cs typeface="Calibri"/>
            </a:endParaRPr>
          </a:p>
          <a:p>
            <a:pPr marL="717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ru-RU" sz="2400" b="1" dirty="0" smtClean="0">
                <a:solidFill>
                  <a:srgbClr val="FFFFFF"/>
                </a:solidFill>
                <a:latin typeface="Calibri"/>
                <a:cs typeface="Calibri"/>
              </a:rPr>
              <a:t>68,1</a:t>
            </a:r>
            <a:r>
              <a:rPr sz="2400" b="1" smtClean="0">
                <a:solidFill>
                  <a:srgbClr val="FFFFFF"/>
                </a:solidFill>
                <a:latin typeface="Calibri"/>
                <a:cs typeface="Calibri"/>
              </a:rPr>
              <a:t>%)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9463" name="object 13"/>
          <p:cNvSpPr>
            <a:spLocks noChangeArrowheads="1"/>
          </p:cNvSpPr>
          <p:nvPr/>
        </p:nvSpPr>
        <p:spPr bwMode="auto">
          <a:xfrm>
            <a:off x="1030288" y="2941638"/>
            <a:ext cx="511175" cy="70643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4" name="object 15"/>
          <p:cNvSpPr>
            <a:spLocks noChangeArrowheads="1"/>
          </p:cNvSpPr>
          <p:nvPr/>
        </p:nvSpPr>
        <p:spPr bwMode="auto">
          <a:xfrm>
            <a:off x="935038" y="3292475"/>
            <a:ext cx="511175" cy="7064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0" y="3048000"/>
            <a:ext cx="13716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523 012,3</a:t>
            </a:r>
            <a:endParaRPr sz="2000" dirty="0">
              <a:latin typeface="Calibri"/>
              <a:cs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(1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0%)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9466" name="object 17"/>
          <p:cNvSpPr>
            <a:spLocks noChangeArrowheads="1"/>
          </p:cNvSpPr>
          <p:nvPr/>
        </p:nvSpPr>
        <p:spPr bwMode="auto">
          <a:xfrm>
            <a:off x="4676775" y="2767013"/>
            <a:ext cx="1471613" cy="9302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7" name="object 18"/>
          <p:cNvSpPr txBox="1">
            <a:spLocks noChangeArrowheads="1"/>
          </p:cNvSpPr>
          <p:nvPr/>
        </p:nvSpPr>
        <p:spPr bwMode="auto">
          <a:xfrm>
            <a:off x="7734300" y="866775"/>
            <a:ext cx="12827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b="1" i="1">
                <a:latin typeface="Calibri" pitchFamily="34" charset="0"/>
              </a:rPr>
              <a:t>Тыс. рублей</a:t>
            </a:r>
            <a:endParaRPr lang="ru-RU">
              <a:latin typeface="Calibri" pitchFamily="34" charset="0"/>
            </a:endParaRPr>
          </a:p>
        </p:txBody>
      </p:sp>
      <p:sp>
        <p:nvSpPr>
          <p:cNvPr id="19468" name="object 20"/>
          <p:cNvSpPr>
            <a:spLocks noChangeArrowheads="1"/>
          </p:cNvSpPr>
          <p:nvPr/>
        </p:nvSpPr>
        <p:spPr bwMode="auto">
          <a:xfrm>
            <a:off x="5526088" y="2719020"/>
            <a:ext cx="406400" cy="5588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29200" y="2895600"/>
            <a:ext cx="1066800" cy="5540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b="1" spc="-10" dirty="0" smtClean="0">
                <a:solidFill>
                  <a:srgbClr val="FFFFFF"/>
                </a:solidFill>
                <a:latin typeface="Calibri"/>
                <a:cs typeface="Calibri"/>
              </a:rPr>
              <a:t>34 999,1</a:t>
            </a:r>
            <a:endParaRPr dirty="0">
              <a:latin typeface="Calibri"/>
              <a:cs typeface="Calibri"/>
            </a:endParaRPr>
          </a:p>
          <a:p>
            <a:pPr marL="565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1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ru-RU" b="1" spc="-10" dirty="0" smtClean="0">
                <a:solidFill>
                  <a:srgbClr val="FFFFFF"/>
                </a:solidFill>
                <a:latin typeface="Calibri"/>
                <a:cs typeface="Calibri"/>
              </a:rPr>
              <a:t>6,6</a:t>
            </a:r>
            <a:r>
              <a:rPr b="1" spc="-10" smtClean="0">
                <a:solidFill>
                  <a:srgbClr val="FFFFFF"/>
                </a:solidFill>
                <a:latin typeface="Calibri"/>
                <a:cs typeface="Calibri"/>
              </a:rPr>
              <a:t>%)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9470" name="object 24"/>
          <p:cNvSpPr>
            <a:spLocks noChangeArrowheads="1"/>
          </p:cNvSpPr>
          <p:nvPr/>
        </p:nvSpPr>
        <p:spPr bwMode="auto">
          <a:xfrm>
            <a:off x="4530725" y="5622925"/>
            <a:ext cx="1524000" cy="36671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1" name="object 25"/>
          <p:cNvSpPr>
            <a:spLocks noChangeArrowheads="1"/>
          </p:cNvSpPr>
          <p:nvPr/>
        </p:nvSpPr>
        <p:spPr bwMode="auto">
          <a:xfrm>
            <a:off x="4379913" y="5100638"/>
            <a:ext cx="1824037" cy="85407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2" name="object 26"/>
          <p:cNvSpPr>
            <a:spLocks noChangeArrowheads="1"/>
          </p:cNvSpPr>
          <p:nvPr/>
        </p:nvSpPr>
        <p:spPr bwMode="auto">
          <a:xfrm>
            <a:off x="4356100" y="5103813"/>
            <a:ext cx="1931988" cy="92392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3" name="object 27"/>
          <p:cNvSpPr>
            <a:spLocks noChangeArrowheads="1"/>
          </p:cNvSpPr>
          <p:nvPr/>
        </p:nvSpPr>
        <p:spPr bwMode="auto">
          <a:xfrm>
            <a:off x="4427538" y="5126038"/>
            <a:ext cx="1728787" cy="757237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4" name="object 28"/>
          <p:cNvSpPr>
            <a:spLocks/>
          </p:cNvSpPr>
          <p:nvPr/>
        </p:nvSpPr>
        <p:spPr bwMode="auto">
          <a:xfrm>
            <a:off x="4427538" y="5126038"/>
            <a:ext cx="1728787" cy="757237"/>
          </a:xfrm>
          <a:custGeom>
            <a:avLst/>
            <a:gdLst>
              <a:gd name="T0" fmla="*/ 0 w 1728215"/>
              <a:gd name="T1" fmla="*/ 754917 h 758012"/>
              <a:gd name="T2" fmla="*/ 1730504 w 1728215"/>
              <a:gd name="T3" fmla="*/ 754917 h 758012"/>
              <a:gd name="T4" fmla="*/ 1730504 w 1728215"/>
              <a:gd name="T5" fmla="*/ 0 h 758012"/>
              <a:gd name="T6" fmla="*/ 0 w 1728215"/>
              <a:gd name="T7" fmla="*/ 0 h 758012"/>
              <a:gd name="T8" fmla="*/ 0 w 1728215"/>
              <a:gd name="T9" fmla="*/ 754917 h 7580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758012"/>
              <a:gd name="T17" fmla="*/ 1728215 w 1728215"/>
              <a:gd name="T18" fmla="*/ 758012 h 758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758012">
                <a:moveTo>
                  <a:pt x="0" y="758012"/>
                </a:moveTo>
                <a:lnTo>
                  <a:pt x="1728215" y="758012"/>
                </a:lnTo>
                <a:lnTo>
                  <a:pt x="1728215" y="0"/>
                </a:lnTo>
                <a:lnTo>
                  <a:pt x="0" y="0"/>
                </a:lnTo>
                <a:lnTo>
                  <a:pt x="0" y="758012"/>
                </a:lnTo>
                <a:close/>
              </a:path>
            </a:pathLst>
          </a:custGeom>
          <a:noFill/>
          <a:ln w="9525">
            <a:solidFill>
              <a:srgbClr val="BD4A47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9475" name="object 29"/>
          <p:cNvSpPr>
            <a:spLocks noChangeArrowheads="1"/>
          </p:cNvSpPr>
          <p:nvPr/>
        </p:nvSpPr>
        <p:spPr bwMode="auto">
          <a:xfrm>
            <a:off x="3540125" y="1341438"/>
            <a:ext cx="1778000" cy="365125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6" name="object 30"/>
          <p:cNvSpPr>
            <a:spLocks noChangeArrowheads="1"/>
          </p:cNvSpPr>
          <p:nvPr/>
        </p:nvSpPr>
        <p:spPr bwMode="auto">
          <a:xfrm>
            <a:off x="3371850" y="811213"/>
            <a:ext cx="2111375" cy="852487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7" name="object 31"/>
          <p:cNvSpPr>
            <a:spLocks noChangeArrowheads="1"/>
          </p:cNvSpPr>
          <p:nvPr/>
        </p:nvSpPr>
        <p:spPr bwMode="auto">
          <a:xfrm>
            <a:off x="3351213" y="814388"/>
            <a:ext cx="2209800" cy="922337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8" name="object 32"/>
          <p:cNvSpPr>
            <a:spLocks noChangeArrowheads="1"/>
          </p:cNvSpPr>
          <p:nvPr/>
        </p:nvSpPr>
        <p:spPr bwMode="auto">
          <a:xfrm>
            <a:off x="3419475" y="835025"/>
            <a:ext cx="2016125" cy="758825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9" name="object 33"/>
          <p:cNvSpPr>
            <a:spLocks/>
          </p:cNvSpPr>
          <p:nvPr/>
        </p:nvSpPr>
        <p:spPr bwMode="auto">
          <a:xfrm>
            <a:off x="3419475" y="835025"/>
            <a:ext cx="2016125" cy="758825"/>
          </a:xfrm>
          <a:custGeom>
            <a:avLst/>
            <a:gdLst>
              <a:gd name="T0" fmla="*/ 0 w 2016252"/>
              <a:gd name="T1" fmla="*/ 761270 h 758012"/>
              <a:gd name="T2" fmla="*/ 2015744 w 2016252"/>
              <a:gd name="T3" fmla="*/ 761270 h 758012"/>
              <a:gd name="T4" fmla="*/ 2015744 w 2016252"/>
              <a:gd name="T5" fmla="*/ 0 h 758012"/>
              <a:gd name="T6" fmla="*/ 0 w 2016252"/>
              <a:gd name="T7" fmla="*/ 0 h 758012"/>
              <a:gd name="T8" fmla="*/ 0 w 2016252"/>
              <a:gd name="T9" fmla="*/ 761270 h 7580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16252"/>
              <a:gd name="T16" fmla="*/ 0 h 758012"/>
              <a:gd name="T17" fmla="*/ 2016252 w 2016252"/>
              <a:gd name="T18" fmla="*/ 758012 h 758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16252" h="758012">
                <a:moveTo>
                  <a:pt x="0" y="758012"/>
                </a:moveTo>
                <a:lnTo>
                  <a:pt x="2016252" y="758012"/>
                </a:lnTo>
                <a:lnTo>
                  <a:pt x="2016252" y="0"/>
                </a:lnTo>
                <a:lnTo>
                  <a:pt x="0" y="0"/>
                </a:lnTo>
                <a:lnTo>
                  <a:pt x="0" y="758012"/>
                </a:lnTo>
                <a:close/>
              </a:path>
            </a:pathLst>
          </a:custGeom>
          <a:noFill/>
          <a:ln w="9525">
            <a:solidFill>
              <a:srgbClr val="E36C09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9480" name="object 34"/>
          <p:cNvSpPr>
            <a:spLocks/>
          </p:cNvSpPr>
          <p:nvPr/>
        </p:nvSpPr>
        <p:spPr bwMode="auto">
          <a:xfrm>
            <a:off x="4391025" y="1593850"/>
            <a:ext cx="76200" cy="1042988"/>
          </a:xfrm>
          <a:custGeom>
            <a:avLst/>
            <a:gdLst>
              <a:gd name="T0" fmla="*/ 43053 w 76200"/>
              <a:gd name="T1" fmla="*/ 12680 h 1043431"/>
              <a:gd name="T2" fmla="*/ 30353 w 76200"/>
              <a:gd name="T3" fmla="*/ 38036 h 1043431"/>
              <a:gd name="T4" fmla="*/ 30353 w 76200"/>
              <a:gd name="T5" fmla="*/ 50712 h 1043431"/>
              <a:gd name="T6" fmla="*/ 43053 w 76200"/>
              <a:gd name="T7" fmla="*/ 76072 h 1043431"/>
              <a:gd name="T8" fmla="*/ 43053 w 76200"/>
              <a:gd name="T9" fmla="*/ 76072 h 1043431"/>
              <a:gd name="T10" fmla="*/ 43053 w 76200"/>
              <a:gd name="T11" fmla="*/ 114106 h 1043431"/>
              <a:gd name="T12" fmla="*/ 30353 w 76200"/>
              <a:gd name="T13" fmla="*/ 139464 h 1043431"/>
              <a:gd name="T14" fmla="*/ 30353 w 76200"/>
              <a:gd name="T15" fmla="*/ 152140 h 1043431"/>
              <a:gd name="T16" fmla="*/ 43053 w 76200"/>
              <a:gd name="T17" fmla="*/ 177500 h 1043431"/>
              <a:gd name="T18" fmla="*/ 43053 w 76200"/>
              <a:gd name="T19" fmla="*/ 177500 h 1043431"/>
              <a:gd name="T20" fmla="*/ 43053 w 76200"/>
              <a:gd name="T21" fmla="*/ 215532 h 1043431"/>
              <a:gd name="T22" fmla="*/ 30353 w 76200"/>
              <a:gd name="T23" fmla="*/ 240892 h 1043431"/>
              <a:gd name="T24" fmla="*/ 30353 w 76200"/>
              <a:gd name="T25" fmla="*/ 253568 h 1043431"/>
              <a:gd name="T26" fmla="*/ 43053 w 76200"/>
              <a:gd name="T27" fmla="*/ 278926 h 1043431"/>
              <a:gd name="T28" fmla="*/ 43053 w 76200"/>
              <a:gd name="T29" fmla="*/ 278926 h 1043431"/>
              <a:gd name="T30" fmla="*/ 43053 w 76200"/>
              <a:gd name="T31" fmla="*/ 316960 h 1043431"/>
              <a:gd name="T32" fmla="*/ 30353 w 76200"/>
              <a:gd name="T33" fmla="*/ 342319 h 1043431"/>
              <a:gd name="T34" fmla="*/ 30353 w 76200"/>
              <a:gd name="T35" fmla="*/ 354996 h 1043431"/>
              <a:gd name="T36" fmla="*/ 43053 w 76200"/>
              <a:gd name="T37" fmla="*/ 380352 h 1043431"/>
              <a:gd name="T38" fmla="*/ 43053 w 76200"/>
              <a:gd name="T39" fmla="*/ 380352 h 1043431"/>
              <a:gd name="T40" fmla="*/ 43053 w 76200"/>
              <a:gd name="T41" fmla="*/ 418388 h 1043431"/>
              <a:gd name="T42" fmla="*/ 30353 w 76200"/>
              <a:gd name="T43" fmla="*/ 443745 h 1043431"/>
              <a:gd name="T44" fmla="*/ 30353 w 76200"/>
              <a:gd name="T45" fmla="*/ 456424 h 1043431"/>
              <a:gd name="T46" fmla="*/ 43053 w 76200"/>
              <a:gd name="T47" fmla="*/ 481780 h 1043431"/>
              <a:gd name="T48" fmla="*/ 43053 w 76200"/>
              <a:gd name="T49" fmla="*/ 481780 h 1043431"/>
              <a:gd name="T50" fmla="*/ 43053 w 76200"/>
              <a:gd name="T51" fmla="*/ 519816 h 1043431"/>
              <a:gd name="T52" fmla="*/ 31750 w 76200"/>
              <a:gd name="T53" fmla="*/ 543778 h 1043431"/>
              <a:gd name="T54" fmla="*/ 31750 w 76200"/>
              <a:gd name="T55" fmla="*/ 556457 h 1043431"/>
              <a:gd name="T56" fmla="*/ 44450 w 76200"/>
              <a:gd name="T57" fmla="*/ 581814 h 1043431"/>
              <a:gd name="T58" fmla="*/ 44450 w 76200"/>
              <a:gd name="T59" fmla="*/ 581814 h 1043431"/>
              <a:gd name="T60" fmla="*/ 44450 w 76200"/>
              <a:gd name="T61" fmla="*/ 619849 h 1043431"/>
              <a:gd name="T62" fmla="*/ 31750 w 76200"/>
              <a:gd name="T63" fmla="*/ 645206 h 1043431"/>
              <a:gd name="T64" fmla="*/ 31750 w 76200"/>
              <a:gd name="T65" fmla="*/ 657884 h 1043431"/>
              <a:gd name="T66" fmla="*/ 44450 w 76200"/>
              <a:gd name="T67" fmla="*/ 683242 h 1043431"/>
              <a:gd name="T68" fmla="*/ 44450 w 76200"/>
              <a:gd name="T69" fmla="*/ 683242 h 1043431"/>
              <a:gd name="T70" fmla="*/ 44450 w 76200"/>
              <a:gd name="T71" fmla="*/ 721276 h 1043431"/>
              <a:gd name="T72" fmla="*/ 31750 w 76200"/>
              <a:gd name="T73" fmla="*/ 746634 h 1043431"/>
              <a:gd name="T74" fmla="*/ 31750 w 76200"/>
              <a:gd name="T75" fmla="*/ 759311 h 1043431"/>
              <a:gd name="T76" fmla="*/ 44450 w 76200"/>
              <a:gd name="T77" fmla="*/ 784668 h 1043431"/>
              <a:gd name="T78" fmla="*/ 44450 w 76200"/>
              <a:gd name="T79" fmla="*/ 784668 h 1043431"/>
              <a:gd name="T80" fmla="*/ 44450 w 76200"/>
              <a:gd name="T81" fmla="*/ 822703 h 1043431"/>
              <a:gd name="T82" fmla="*/ 31750 w 76200"/>
              <a:gd name="T83" fmla="*/ 848061 h 1043431"/>
              <a:gd name="T84" fmla="*/ 31750 w 76200"/>
              <a:gd name="T85" fmla="*/ 860738 h 1043431"/>
              <a:gd name="T86" fmla="*/ 44450 w 76200"/>
              <a:gd name="T87" fmla="*/ 886096 h 1043431"/>
              <a:gd name="T88" fmla="*/ 44450 w 76200"/>
              <a:gd name="T89" fmla="*/ 886096 h 1043431"/>
              <a:gd name="T90" fmla="*/ 44450 w 76200"/>
              <a:gd name="T91" fmla="*/ 924131 h 1043431"/>
              <a:gd name="T92" fmla="*/ 31750 w 76200"/>
              <a:gd name="T93" fmla="*/ 949488 h 1043431"/>
              <a:gd name="T94" fmla="*/ 0 w 76200"/>
              <a:gd name="T95" fmla="*/ 965590 h 1043431"/>
              <a:gd name="T96" fmla="*/ 31750 w 76200"/>
              <a:gd name="T97" fmla="*/ 965590 h 1043431"/>
              <a:gd name="T98" fmla="*/ 44450 w 76200"/>
              <a:gd name="T99" fmla="*/ 974845 h 1043431"/>
              <a:gd name="T100" fmla="*/ 44450 w 76200"/>
              <a:gd name="T101" fmla="*/ 974845 h 104343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76200"/>
              <a:gd name="T154" fmla="*/ 0 h 1043431"/>
              <a:gd name="T155" fmla="*/ 76200 w 76200"/>
              <a:gd name="T156" fmla="*/ 1043431 h 104343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76200" h="1043431">
                <a:moveTo>
                  <a:pt x="43053" y="0"/>
                </a:moveTo>
                <a:lnTo>
                  <a:pt x="30353" y="0"/>
                </a:lnTo>
                <a:lnTo>
                  <a:pt x="30353" y="12700"/>
                </a:lnTo>
                <a:lnTo>
                  <a:pt x="43053" y="12700"/>
                </a:lnTo>
                <a:lnTo>
                  <a:pt x="43053" y="0"/>
                </a:lnTo>
                <a:close/>
              </a:path>
              <a:path w="76200" h="1043431">
                <a:moveTo>
                  <a:pt x="43053" y="25400"/>
                </a:moveTo>
                <a:lnTo>
                  <a:pt x="30353" y="25400"/>
                </a:lnTo>
                <a:lnTo>
                  <a:pt x="30353" y="38100"/>
                </a:lnTo>
                <a:lnTo>
                  <a:pt x="43053" y="38100"/>
                </a:lnTo>
                <a:lnTo>
                  <a:pt x="43053" y="25400"/>
                </a:lnTo>
                <a:close/>
              </a:path>
              <a:path w="76200" h="1043431">
                <a:moveTo>
                  <a:pt x="43053" y="50800"/>
                </a:moveTo>
                <a:lnTo>
                  <a:pt x="30353" y="50800"/>
                </a:lnTo>
                <a:lnTo>
                  <a:pt x="30353" y="63500"/>
                </a:lnTo>
                <a:lnTo>
                  <a:pt x="43053" y="63500"/>
                </a:lnTo>
                <a:lnTo>
                  <a:pt x="43053" y="50800"/>
                </a:lnTo>
                <a:close/>
              </a:path>
              <a:path w="76200" h="1043431">
                <a:moveTo>
                  <a:pt x="43053" y="76200"/>
                </a:moveTo>
                <a:lnTo>
                  <a:pt x="30353" y="76200"/>
                </a:lnTo>
                <a:lnTo>
                  <a:pt x="30353" y="88900"/>
                </a:lnTo>
                <a:lnTo>
                  <a:pt x="43053" y="88900"/>
                </a:lnTo>
                <a:lnTo>
                  <a:pt x="43053" y="76200"/>
                </a:lnTo>
                <a:close/>
              </a:path>
              <a:path w="76200" h="1043431">
                <a:moveTo>
                  <a:pt x="43053" y="101600"/>
                </a:moveTo>
                <a:lnTo>
                  <a:pt x="30353" y="101600"/>
                </a:lnTo>
                <a:lnTo>
                  <a:pt x="30353" y="114300"/>
                </a:lnTo>
                <a:lnTo>
                  <a:pt x="43053" y="114300"/>
                </a:lnTo>
                <a:lnTo>
                  <a:pt x="43053" y="101600"/>
                </a:lnTo>
                <a:close/>
              </a:path>
              <a:path w="76200" h="1043431">
                <a:moveTo>
                  <a:pt x="43053" y="127000"/>
                </a:moveTo>
                <a:lnTo>
                  <a:pt x="30353" y="127000"/>
                </a:lnTo>
                <a:lnTo>
                  <a:pt x="30353" y="139700"/>
                </a:lnTo>
                <a:lnTo>
                  <a:pt x="43053" y="139700"/>
                </a:lnTo>
                <a:lnTo>
                  <a:pt x="43053" y="127000"/>
                </a:lnTo>
                <a:close/>
              </a:path>
              <a:path w="76200" h="1043431">
                <a:moveTo>
                  <a:pt x="43053" y="152400"/>
                </a:moveTo>
                <a:lnTo>
                  <a:pt x="30353" y="152400"/>
                </a:lnTo>
                <a:lnTo>
                  <a:pt x="30353" y="165100"/>
                </a:lnTo>
                <a:lnTo>
                  <a:pt x="43053" y="165100"/>
                </a:lnTo>
                <a:lnTo>
                  <a:pt x="43053" y="152400"/>
                </a:lnTo>
                <a:close/>
              </a:path>
              <a:path w="76200" h="1043431">
                <a:moveTo>
                  <a:pt x="43053" y="177800"/>
                </a:moveTo>
                <a:lnTo>
                  <a:pt x="30353" y="177800"/>
                </a:lnTo>
                <a:lnTo>
                  <a:pt x="30353" y="190500"/>
                </a:lnTo>
                <a:lnTo>
                  <a:pt x="43053" y="190500"/>
                </a:lnTo>
                <a:lnTo>
                  <a:pt x="43053" y="177800"/>
                </a:lnTo>
                <a:close/>
              </a:path>
              <a:path w="76200" h="1043431">
                <a:moveTo>
                  <a:pt x="43053" y="203200"/>
                </a:moveTo>
                <a:lnTo>
                  <a:pt x="30353" y="203200"/>
                </a:lnTo>
                <a:lnTo>
                  <a:pt x="30353" y="215900"/>
                </a:lnTo>
                <a:lnTo>
                  <a:pt x="43053" y="215900"/>
                </a:lnTo>
                <a:lnTo>
                  <a:pt x="43053" y="203200"/>
                </a:lnTo>
                <a:close/>
              </a:path>
              <a:path w="76200" h="1043431">
                <a:moveTo>
                  <a:pt x="43053" y="228600"/>
                </a:moveTo>
                <a:lnTo>
                  <a:pt x="30353" y="228600"/>
                </a:lnTo>
                <a:lnTo>
                  <a:pt x="30353" y="241300"/>
                </a:lnTo>
                <a:lnTo>
                  <a:pt x="43053" y="241300"/>
                </a:lnTo>
                <a:lnTo>
                  <a:pt x="43053" y="228600"/>
                </a:lnTo>
                <a:close/>
              </a:path>
              <a:path w="76200" h="1043431">
                <a:moveTo>
                  <a:pt x="43053" y="254000"/>
                </a:moveTo>
                <a:lnTo>
                  <a:pt x="30353" y="254000"/>
                </a:lnTo>
                <a:lnTo>
                  <a:pt x="30353" y="266700"/>
                </a:lnTo>
                <a:lnTo>
                  <a:pt x="43053" y="266700"/>
                </a:lnTo>
                <a:lnTo>
                  <a:pt x="43053" y="254000"/>
                </a:lnTo>
                <a:close/>
              </a:path>
              <a:path w="76200" h="1043431">
                <a:moveTo>
                  <a:pt x="43053" y="279400"/>
                </a:moveTo>
                <a:lnTo>
                  <a:pt x="30353" y="279400"/>
                </a:lnTo>
                <a:lnTo>
                  <a:pt x="30353" y="292100"/>
                </a:lnTo>
                <a:lnTo>
                  <a:pt x="43053" y="292100"/>
                </a:lnTo>
                <a:lnTo>
                  <a:pt x="43053" y="279400"/>
                </a:lnTo>
                <a:close/>
              </a:path>
              <a:path w="76200" h="1043431">
                <a:moveTo>
                  <a:pt x="43053" y="304800"/>
                </a:moveTo>
                <a:lnTo>
                  <a:pt x="30353" y="304800"/>
                </a:lnTo>
                <a:lnTo>
                  <a:pt x="30353" y="317500"/>
                </a:lnTo>
                <a:lnTo>
                  <a:pt x="43053" y="317500"/>
                </a:lnTo>
                <a:lnTo>
                  <a:pt x="43053" y="304800"/>
                </a:lnTo>
                <a:close/>
              </a:path>
              <a:path w="76200" h="1043431">
                <a:moveTo>
                  <a:pt x="43053" y="330200"/>
                </a:moveTo>
                <a:lnTo>
                  <a:pt x="30353" y="330200"/>
                </a:lnTo>
                <a:lnTo>
                  <a:pt x="30353" y="342900"/>
                </a:lnTo>
                <a:lnTo>
                  <a:pt x="43053" y="342900"/>
                </a:lnTo>
                <a:lnTo>
                  <a:pt x="43053" y="330200"/>
                </a:lnTo>
                <a:close/>
              </a:path>
              <a:path w="76200" h="1043431">
                <a:moveTo>
                  <a:pt x="43053" y="355600"/>
                </a:moveTo>
                <a:lnTo>
                  <a:pt x="30353" y="355600"/>
                </a:lnTo>
                <a:lnTo>
                  <a:pt x="30353" y="368300"/>
                </a:lnTo>
                <a:lnTo>
                  <a:pt x="43053" y="368300"/>
                </a:lnTo>
                <a:lnTo>
                  <a:pt x="43053" y="355600"/>
                </a:lnTo>
                <a:close/>
              </a:path>
              <a:path w="76200" h="1043431">
                <a:moveTo>
                  <a:pt x="43053" y="381000"/>
                </a:moveTo>
                <a:lnTo>
                  <a:pt x="30353" y="381000"/>
                </a:lnTo>
                <a:lnTo>
                  <a:pt x="30353" y="393700"/>
                </a:lnTo>
                <a:lnTo>
                  <a:pt x="43053" y="393700"/>
                </a:lnTo>
                <a:lnTo>
                  <a:pt x="43053" y="381000"/>
                </a:lnTo>
                <a:close/>
              </a:path>
              <a:path w="76200" h="1043431">
                <a:moveTo>
                  <a:pt x="43053" y="406400"/>
                </a:moveTo>
                <a:lnTo>
                  <a:pt x="30353" y="406400"/>
                </a:lnTo>
                <a:lnTo>
                  <a:pt x="30353" y="419100"/>
                </a:lnTo>
                <a:lnTo>
                  <a:pt x="43053" y="419100"/>
                </a:lnTo>
                <a:lnTo>
                  <a:pt x="43053" y="406400"/>
                </a:lnTo>
                <a:close/>
              </a:path>
              <a:path w="76200" h="1043431">
                <a:moveTo>
                  <a:pt x="43053" y="431800"/>
                </a:moveTo>
                <a:lnTo>
                  <a:pt x="30353" y="431800"/>
                </a:lnTo>
                <a:lnTo>
                  <a:pt x="30353" y="444500"/>
                </a:lnTo>
                <a:lnTo>
                  <a:pt x="43053" y="444500"/>
                </a:lnTo>
                <a:lnTo>
                  <a:pt x="43053" y="431800"/>
                </a:lnTo>
                <a:close/>
              </a:path>
              <a:path w="76200" h="1043431">
                <a:moveTo>
                  <a:pt x="43053" y="457200"/>
                </a:moveTo>
                <a:lnTo>
                  <a:pt x="30353" y="457200"/>
                </a:lnTo>
                <a:lnTo>
                  <a:pt x="30353" y="469900"/>
                </a:lnTo>
                <a:lnTo>
                  <a:pt x="43053" y="469900"/>
                </a:lnTo>
                <a:lnTo>
                  <a:pt x="43053" y="457200"/>
                </a:lnTo>
                <a:close/>
              </a:path>
              <a:path w="76200" h="1043431">
                <a:moveTo>
                  <a:pt x="43053" y="482600"/>
                </a:moveTo>
                <a:lnTo>
                  <a:pt x="30353" y="482600"/>
                </a:lnTo>
                <a:lnTo>
                  <a:pt x="30353" y="495300"/>
                </a:lnTo>
                <a:lnTo>
                  <a:pt x="43053" y="495300"/>
                </a:lnTo>
                <a:lnTo>
                  <a:pt x="43053" y="482600"/>
                </a:lnTo>
                <a:close/>
              </a:path>
              <a:path w="76200" h="1043431">
                <a:moveTo>
                  <a:pt x="43053" y="508000"/>
                </a:moveTo>
                <a:lnTo>
                  <a:pt x="30353" y="508000"/>
                </a:lnTo>
                <a:lnTo>
                  <a:pt x="30353" y="520700"/>
                </a:lnTo>
                <a:lnTo>
                  <a:pt x="43053" y="520700"/>
                </a:lnTo>
                <a:lnTo>
                  <a:pt x="43053" y="508000"/>
                </a:lnTo>
                <a:close/>
              </a:path>
              <a:path w="76200" h="1043431">
                <a:moveTo>
                  <a:pt x="44450" y="532002"/>
                </a:moveTo>
                <a:lnTo>
                  <a:pt x="31750" y="532002"/>
                </a:lnTo>
                <a:lnTo>
                  <a:pt x="31750" y="544702"/>
                </a:lnTo>
                <a:lnTo>
                  <a:pt x="44450" y="544702"/>
                </a:lnTo>
                <a:lnTo>
                  <a:pt x="44450" y="532002"/>
                </a:lnTo>
                <a:close/>
              </a:path>
              <a:path w="76200" h="1043431">
                <a:moveTo>
                  <a:pt x="44450" y="557402"/>
                </a:moveTo>
                <a:lnTo>
                  <a:pt x="31750" y="557402"/>
                </a:lnTo>
                <a:lnTo>
                  <a:pt x="31750" y="570102"/>
                </a:lnTo>
                <a:lnTo>
                  <a:pt x="44450" y="570102"/>
                </a:lnTo>
                <a:lnTo>
                  <a:pt x="44450" y="557402"/>
                </a:lnTo>
                <a:close/>
              </a:path>
              <a:path w="76200" h="1043431">
                <a:moveTo>
                  <a:pt x="44450" y="582802"/>
                </a:moveTo>
                <a:lnTo>
                  <a:pt x="31750" y="582802"/>
                </a:lnTo>
                <a:lnTo>
                  <a:pt x="31750" y="595502"/>
                </a:lnTo>
                <a:lnTo>
                  <a:pt x="44450" y="595502"/>
                </a:lnTo>
                <a:lnTo>
                  <a:pt x="44450" y="582802"/>
                </a:lnTo>
                <a:close/>
              </a:path>
              <a:path w="76200" h="1043431">
                <a:moveTo>
                  <a:pt x="44450" y="608202"/>
                </a:moveTo>
                <a:lnTo>
                  <a:pt x="31750" y="608202"/>
                </a:lnTo>
                <a:lnTo>
                  <a:pt x="31750" y="620902"/>
                </a:lnTo>
                <a:lnTo>
                  <a:pt x="44450" y="620902"/>
                </a:lnTo>
                <a:lnTo>
                  <a:pt x="44450" y="608202"/>
                </a:lnTo>
                <a:close/>
              </a:path>
              <a:path w="76200" h="1043431">
                <a:moveTo>
                  <a:pt x="44450" y="633602"/>
                </a:moveTo>
                <a:lnTo>
                  <a:pt x="31750" y="633602"/>
                </a:lnTo>
                <a:lnTo>
                  <a:pt x="31750" y="646302"/>
                </a:lnTo>
                <a:lnTo>
                  <a:pt x="44450" y="646302"/>
                </a:lnTo>
                <a:lnTo>
                  <a:pt x="44450" y="633602"/>
                </a:lnTo>
                <a:close/>
              </a:path>
              <a:path w="76200" h="1043431">
                <a:moveTo>
                  <a:pt x="44450" y="659002"/>
                </a:moveTo>
                <a:lnTo>
                  <a:pt x="31750" y="659002"/>
                </a:lnTo>
                <a:lnTo>
                  <a:pt x="31750" y="671702"/>
                </a:lnTo>
                <a:lnTo>
                  <a:pt x="44450" y="671702"/>
                </a:lnTo>
                <a:lnTo>
                  <a:pt x="44450" y="659002"/>
                </a:lnTo>
                <a:close/>
              </a:path>
              <a:path w="76200" h="1043431">
                <a:moveTo>
                  <a:pt x="44450" y="684402"/>
                </a:moveTo>
                <a:lnTo>
                  <a:pt x="31750" y="684402"/>
                </a:lnTo>
                <a:lnTo>
                  <a:pt x="31750" y="697102"/>
                </a:lnTo>
                <a:lnTo>
                  <a:pt x="44450" y="697102"/>
                </a:lnTo>
                <a:lnTo>
                  <a:pt x="44450" y="684402"/>
                </a:lnTo>
                <a:close/>
              </a:path>
              <a:path w="76200" h="1043431">
                <a:moveTo>
                  <a:pt x="44450" y="709802"/>
                </a:moveTo>
                <a:lnTo>
                  <a:pt x="31750" y="709802"/>
                </a:lnTo>
                <a:lnTo>
                  <a:pt x="31750" y="722502"/>
                </a:lnTo>
                <a:lnTo>
                  <a:pt x="44450" y="722502"/>
                </a:lnTo>
                <a:lnTo>
                  <a:pt x="44450" y="709802"/>
                </a:lnTo>
                <a:close/>
              </a:path>
              <a:path w="76200" h="1043431">
                <a:moveTo>
                  <a:pt x="44450" y="735202"/>
                </a:moveTo>
                <a:lnTo>
                  <a:pt x="31750" y="735202"/>
                </a:lnTo>
                <a:lnTo>
                  <a:pt x="31750" y="747902"/>
                </a:lnTo>
                <a:lnTo>
                  <a:pt x="44450" y="747902"/>
                </a:lnTo>
                <a:lnTo>
                  <a:pt x="44450" y="735202"/>
                </a:lnTo>
                <a:close/>
              </a:path>
              <a:path w="76200" h="1043431">
                <a:moveTo>
                  <a:pt x="44450" y="760602"/>
                </a:moveTo>
                <a:lnTo>
                  <a:pt x="31750" y="760602"/>
                </a:lnTo>
                <a:lnTo>
                  <a:pt x="31750" y="773302"/>
                </a:lnTo>
                <a:lnTo>
                  <a:pt x="44450" y="773302"/>
                </a:lnTo>
                <a:lnTo>
                  <a:pt x="44450" y="760602"/>
                </a:lnTo>
                <a:close/>
              </a:path>
              <a:path w="76200" h="1043431">
                <a:moveTo>
                  <a:pt x="44450" y="786002"/>
                </a:moveTo>
                <a:lnTo>
                  <a:pt x="31750" y="786002"/>
                </a:lnTo>
                <a:lnTo>
                  <a:pt x="31750" y="798702"/>
                </a:lnTo>
                <a:lnTo>
                  <a:pt x="44450" y="798702"/>
                </a:lnTo>
                <a:lnTo>
                  <a:pt x="44450" y="786002"/>
                </a:lnTo>
                <a:close/>
              </a:path>
              <a:path w="76200" h="1043431">
                <a:moveTo>
                  <a:pt x="44450" y="811402"/>
                </a:moveTo>
                <a:lnTo>
                  <a:pt x="31750" y="811402"/>
                </a:lnTo>
                <a:lnTo>
                  <a:pt x="31750" y="824102"/>
                </a:lnTo>
                <a:lnTo>
                  <a:pt x="44450" y="824102"/>
                </a:lnTo>
                <a:lnTo>
                  <a:pt x="44450" y="811402"/>
                </a:lnTo>
                <a:close/>
              </a:path>
              <a:path w="76200" h="1043431">
                <a:moveTo>
                  <a:pt x="44450" y="836802"/>
                </a:moveTo>
                <a:lnTo>
                  <a:pt x="31750" y="836802"/>
                </a:lnTo>
                <a:lnTo>
                  <a:pt x="31750" y="849502"/>
                </a:lnTo>
                <a:lnTo>
                  <a:pt x="44450" y="849502"/>
                </a:lnTo>
                <a:lnTo>
                  <a:pt x="44450" y="836802"/>
                </a:lnTo>
                <a:close/>
              </a:path>
              <a:path w="76200" h="1043431">
                <a:moveTo>
                  <a:pt x="44450" y="862202"/>
                </a:moveTo>
                <a:lnTo>
                  <a:pt x="31750" y="862202"/>
                </a:lnTo>
                <a:lnTo>
                  <a:pt x="31750" y="874902"/>
                </a:lnTo>
                <a:lnTo>
                  <a:pt x="44450" y="874902"/>
                </a:lnTo>
                <a:lnTo>
                  <a:pt x="44450" y="862202"/>
                </a:lnTo>
                <a:close/>
              </a:path>
              <a:path w="76200" h="1043431">
                <a:moveTo>
                  <a:pt x="44450" y="887602"/>
                </a:moveTo>
                <a:lnTo>
                  <a:pt x="31750" y="887602"/>
                </a:lnTo>
                <a:lnTo>
                  <a:pt x="31750" y="900302"/>
                </a:lnTo>
                <a:lnTo>
                  <a:pt x="44450" y="900302"/>
                </a:lnTo>
                <a:lnTo>
                  <a:pt x="44450" y="887602"/>
                </a:lnTo>
                <a:close/>
              </a:path>
              <a:path w="76200" h="1043431">
                <a:moveTo>
                  <a:pt x="44450" y="913002"/>
                </a:moveTo>
                <a:lnTo>
                  <a:pt x="31750" y="913002"/>
                </a:lnTo>
                <a:lnTo>
                  <a:pt x="31750" y="925702"/>
                </a:lnTo>
                <a:lnTo>
                  <a:pt x="44450" y="925702"/>
                </a:lnTo>
                <a:lnTo>
                  <a:pt x="44450" y="913002"/>
                </a:lnTo>
                <a:close/>
              </a:path>
              <a:path w="76200" h="1043431">
                <a:moveTo>
                  <a:pt x="44450" y="938402"/>
                </a:moveTo>
                <a:lnTo>
                  <a:pt x="31750" y="938402"/>
                </a:lnTo>
                <a:lnTo>
                  <a:pt x="31750" y="951102"/>
                </a:lnTo>
                <a:lnTo>
                  <a:pt x="44450" y="951102"/>
                </a:lnTo>
                <a:lnTo>
                  <a:pt x="44450" y="938402"/>
                </a:lnTo>
                <a:close/>
              </a:path>
              <a:path w="76200" h="1043431">
                <a:moveTo>
                  <a:pt x="31750" y="967231"/>
                </a:moveTo>
                <a:lnTo>
                  <a:pt x="0" y="967231"/>
                </a:lnTo>
                <a:lnTo>
                  <a:pt x="38100" y="1043431"/>
                </a:lnTo>
                <a:lnTo>
                  <a:pt x="71564" y="976502"/>
                </a:lnTo>
                <a:lnTo>
                  <a:pt x="31750" y="976502"/>
                </a:lnTo>
                <a:lnTo>
                  <a:pt x="31750" y="967231"/>
                </a:lnTo>
                <a:close/>
              </a:path>
              <a:path w="76200" h="1043431">
                <a:moveTo>
                  <a:pt x="44450" y="963802"/>
                </a:moveTo>
                <a:lnTo>
                  <a:pt x="31750" y="963802"/>
                </a:lnTo>
                <a:lnTo>
                  <a:pt x="31750" y="976502"/>
                </a:lnTo>
                <a:lnTo>
                  <a:pt x="44450" y="976502"/>
                </a:lnTo>
                <a:lnTo>
                  <a:pt x="44450" y="963802"/>
                </a:lnTo>
                <a:close/>
              </a:path>
              <a:path w="76200" h="1043431">
                <a:moveTo>
                  <a:pt x="76200" y="967231"/>
                </a:moveTo>
                <a:lnTo>
                  <a:pt x="44450" y="967231"/>
                </a:lnTo>
                <a:lnTo>
                  <a:pt x="44450" y="976502"/>
                </a:lnTo>
                <a:lnTo>
                  <a:pt x="71564" y="976502"/>
                </a:lnTo>
                <a:lnTo>
                  <a:pt x="76200" y="967231"/>
                </a:lnTo>
                <a:close/>
              </a:path>
            </a:pathLst>
          </a:custGeom>
          <a:solidFill>
            <a:srgbClr val="E36C09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9481" name="object 35"/>
          <p:cNvSpPr>
            <a:spLocks/>
          </p:cNvSpPr>
          <p:nvPr/>
        </p:nvSpPr>
        <p:spPr bwMode="auto">
          <a:xfrm>
            <a:off x="5254625" y="3509963"/>
            <a:ext cx="69850" cy="1616075"/>
          </a:xfrm>
          <a:custGeom>
            <a:avLst/>
            <a:gdLst>
              <a:gd name="T0" fmla="*/ 41213 w 71183"/>
              <a:gd name="T1" fmla="*/ 1579451 h 1615567"/>
              <a:gd name="T2" fmla="*/ 29437 w 71183"/>
              <a:gd name="T3" fmla="*/ 1554020 h 1615567"/>
              <a:gd name="T4" fmla="*/ 29437 w 71183"/>
              <a:gd name="T5" fmla="*/ 1541304 h 1615567"/>
              <a:gd name="T6" fmla="*/ 41213 w 71183"/>
              <a:gd name="T7" fmla="*/ 1515872 h 1615567"/>
              <a:gd name="T8" fmla="*/ 41213 w 71183"/>
              <a:gd name="T9" fmla="*/ 1477724 h 1615567"/>
              <a:gd name="T10" fmla="*/ 41213 w 71183"/>
              <a:gd name="T11" fmla="*/ 1426860 h 1615567"/>
              <a:gd name="T12" fmla="*/ 29437 w 71183"/>
              <a:gd name="T13" fmla="*/ 1401428 h 1615567"/>
              <a:gd name="T14" fmla="*/ 29437 w 71183"/>
              <a:gd name="T15" fmla="*/ 1388712 h 1615567"/>
              <a:gd name="T16" fmla="*/ 41213 w 71183"/>
              <a:gd name="T17" fmla="*/ 1363280 h 1615567"/>
              <a:gd name="T18" fmla="*/ 41213 w 71183"/>
              <a:gd name="T19" fmla="*/ 1325133 h 1615567"/>
              <a:gd name="T20" fmla="*/ 41213 w 71183"/>
              <a:gd name="T21" fmla="*/ 1274269 h 1615567"/>
              <a:gd name="T22" fmla="*/ 29437 w 71183"/>
              <a:gd name="T23" fmla="*/ 1248837 h 1615567"/>
              <a:gd name="T24" fmla="*/ 29437 w 71183"/>
              <a:gd name="T25" fmla="*/ 1236121 h 1615567"/>
              <a:gd name="T26" fmla="*/ 41213 w 71183"/>
              <a:gd name="T27" fmla="*/ 1210689 h 1615567"/>
              <a:gd name="T28" fmla="*/ 41213 w 71183"/>
              <a:gd name="T29" fmla="*/ 1172541 h 1615567"/>
              <a:gd name="T30" fmla="*/ 41213 w 71183"/>
              <a:gd name="T31" fmla="*/ 1121678 h 1615567"/>
              <a:gd name="T32" fmla="*/ 29437 w 71183"/>
              <a:gd name="T33" fmla="*/ 1096246 h 1615567"/>
              <a:gd name="T34" fmla="*/ 29437 w 71183"/>
              <a:gd name="T35" fmla="*/ 1083530 h 1615567"/>
              <a:gd name="T36" fmla="*/ 41213 w 71183"/>
              <a:gd name="T37" fmla="*/ 1058098 h 1615567"/>
              <a:gd name="T38" fmla="*/ 41213 w 71183"/>
              <a:gd name="T39" fmla="*/ 1019948 h 1615567"/>
              <a:gd name="T40" fmla="*/ 41213 w 71183"/>
              <a:gd name="T41" fmla="*/ 969084 h 1615567"/>
              <a:gd name="T42" fmla="*/ 29437 w 71183"/>
              <a:gd name="T43" fmla="*/ 943652 h 1615567"/>
              <a:gd name="T44" fmla="*/ 29437 w 71183"/>
              <a:gd name="T45" fmla="*/ 930937 h 1615567"/>
              <a:gd name="T46" fmla="*/ 41213 w 71183"/>
              <a:gd name="T47" fmla="*/ 905505 h 1615567"/>
              <a:gd name="T48" fmla="*/ 41213 w 71183"/>
              <a:gd name="T49" fmla="*/ 867357 h 1615567"/>
              <a:gd name="T50" fmla="*/ 41213 w 71183"/>
              <a:gd name="T51" fmla="*/ 816493 h 1615567"/>
              <a:gd name="T52" fmla="*/ 29437 w 71183"/>
              <a:gd name="T53" fmla="*/ 791062 h 1615567"/>
              <a:gd name="T54" fmla="*/ 29437 w 71183"/>
              <a:gd name="T55" fmla="*/ 778346 h 1615567"/>
              <a:gd name="T56" fmla="*/ 41213 w 71183"/>
              <a:gd name="T57" fmla="*/ 752914 h 1615567"/>
              <a:gd name="T58" fmla="*/ 41213 w 71183"/>
              <a:gd name="T59" fmla="*/ 714766 h 1615567"/>
              <a:gd name="T60" fmla="*/ 41213 w 71183"/>
              <a:gd name="T61" fmla="*/ 663903 h 1615567"/>
              <a:gd name="T62" fmla="*/ 29437 w 71183"/>
              <a:gd name="T63" fmla="*/ 638471 h 1615567"/>
              <a:gd name="T64" fmla="*/ 29437 w 71183"/>
              <a:gd name="T65" fmla="*/ 625755 h 1615567"/>
              <a:gd name="T66" fmla="*/ 41213 w 71183"/>
              <a:gd name="T67" fmla="*/ 600323 h 1615567"/>
              <a:gd name="T68" fmla="*/ 41213 w 71183"/>
              <a:gd name="T69" fmla="*/ 562175 h 1615567"/>
              <a:gd name="T70" fmla="*/ 41213 w 71183"/>
              <a:gd name="T71" fmla="*/ 511311 h 1615567"/>
              <a:gd name="T72" fmla="*/ 29437 w 71183"/>
              <a:gd name="T73" fmla="*/ 485879 h 1615567"/>
              <a:gd name="T74" fmla="*/ 29437 w 71183"/>
              <a:gd name="T75" fmla="*/ 473163 h 1615567"/>
              <a:gd name="T76" fmla="*/ 41213 w 71183"/>
              <a:gd name="T77" fmla="*/ 447731 h 1615567"/>
              <a:gd name="T78" fmla="*/ 41213 w 71183"/>
              <a:gd name="T79" fmla="*/ 409583 h 1615567"/>
              <a:gd name="T80" fmla="*/ 41213 w 71183"/>
              <a:gd name="T81" fmla="*/ 358719 h 1615567"/>
              <a:gd name="T82" fmla="*/ 29437 w 71183"/>
              <a:gd name="T83" fmla="*/ 333287 h 1615567"/>
              <a:gd name="T84" fmla="*/ 29437 w 71183"/>
              <a:gd name="T85" fmla="*/ 320571 h 1615567"/>
              <a:gd name="T86" fmla="*/ 41213 w 71183"/>
              <a:gd name="T87" fmla="*/ 295139 h 1615567"/>
              <a:gd name="T88" fmla="*/ 41213 w 71183"/>
              <a:gd name="T89" fmla="*/ 256991 h 1615567"/>
              <a:gd name="T90" fmla="*/ 41213 w 71183"/>
              <a:gd name="T91" fmla="*/ 206127 h 1615567"/>
              <a:gd name="T92" fmla="*/ 29437 w 71183"/>
              <a:gd name="T93" fmla="*/ 180695 h 1615567"/>
              <a:gd name="T94" fmla="*/ 29437 w 71183"/>
              <a:gd name="T95" fmla="*/ 167979 h 1615567"/>
              <a:gd name="T96" fmla="*/ 41213 w 71183"/>
              <a:gd name="T97" fmla="*/ 142547 h 1615567"/>
              <a:gd name="T98" fmla="*/ 41213 w 71183"/>
              <a:gd name="T99" fmla="*/ 104399 h 1615567"/>
              <a:gd name="T100" fmla="*/ 35326 w 71183"/>
              <a:gd name="T101" fmla="*/ 0 h 1615567"/>
              <a:gd name="T102" fmla="*/ 64763 w 71183"/>
              <a:gd name="T103" fmla="*/ 63580 h 1615567"/>
              <a:gd name="T104" fmla="*/ 41213 w 71183"/>
              <a:gd name="T105" fmla="*/ 63580 h 161556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1183"/>
              <a:gd name="T160" fmla="*/ 0 h 1615567"/>
              <a:gd name="T161" fmla="*/ 71183 w 71183"/>
              <a:gd name="T162" fmla="*/ 1615567 h 161556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1183" h="1615567">
                <a:moveTo>
                  <a:pt x="44450" y="1602867"/>
                </a:moveTo>
                <a:lnTo>
                  <a:pt x="31750" y="1602867"/>
                </a:lnTo>
                <a:lnTo>
                  <a:pt x="31750" y="1615567"/>
                </a:lnTo>
                <a:lnTo>
                  <a:pt x="44450" y="1615567"/>
                </a:lnTo>
                <a:lnTo>
                  <a:pt x="44450" y="1602867"/>
                </a:lnTo>
                <a:close/>
              </a:path>
              <a:path w="71183" h="1615567">
                <a:moveTo>
                  <a:pt x="44450" y="1577467"/>
                </a:moveTo>
                <a:lnTo>
                  <a:pt x="31750" y="1577467"/>
                </a:lnTo>
                <a:lnTo>
                  <a:pt x="31750" y="1590167"/>
                </a:lnTo>
                <a:lnTo>
                  <a:pt x="44450" y="1590167"/>
                </a:lnTo>
                <a:lnTo>
                  <a:pt x="44450" y="1577467"/>
                </a:lnTo>
                <a:close/>
              </a:path>
              <a:path w="71183" h="1615567">
                <a:moveTo>
                  <a:pt x="44450" y="1552067"/>
                </a:moveTo>
                <a:lnTo>
                  <a:pt x="31750" y="1552067"/>
                </a:lnTo>
                <a:lnTo>
                  <a:pt x="31750" y="1564767"/>
                </a:lnTo>
                <a:lnTo>
                  <a:pt x="44450" y="1564767"/>
                </a:lnTo>
                <a:lnTo>
                  <a:pt x="44450" y="1552067"/>
                </a:lnTo>
                <a:close/>
              </a:path>
              <a:path w="71183" h="1615567">
                <a:moveTo>
                  <a:pt x="44450" y="1526667"/>
                </a:moveTo>
                <a:lnTo>
                  <a:pt x="31750" y="1526667"/>
                </a:lnTo>
                <a:lnTo>
                  <a:pt x="31750" y="1539367"/>
                </a:lnTo>
                <a:lnTo>
                  <a:pt x="44450" y="1539367"/>
                </a:lnTo>
                <a:lnTo>
                  <a:pt x="44450" y="1526667"/>
                </a:lnTo>
                <a:close/>
              </a:path>
              <a:path w="71183" h="1615567">
                <a:moveTo>
                  <a:pt x="44450" y="1501267"/>
                </a:moveTo>
                <a:lnTo>
                  <a:pt x="31750" y="1501267"/>
                </a:lnTo>
                <a:lnTo>
                  <a:pt x="31750" y="1513967"/>
                </a:lnTo>
                <a:lnTo>
                  <a:pt x="44450" y="1513967"/>
                </a:lnTo>
                <a:lnTo>
                  <a:pt x="44450" y="1501267"/>
                </a:lnTo>
                <a:close/>
              </a:path>
              <a:path w="71183" h="1615567">
                <a:moveTo>
                  <a:pt x="44450" y="1475867"/>
                </a:moveTo>
                <a:lnTo>
                  <a:pt x="31750" y="1475867"/>
                </a:lnTo>
                <a:lnTo>
                  <a:pt x="31750" y="1488567"/>
                </a:lnTo>
                <a:lnTo>
                  <a:pt x="44450" y="1488567"/>
                </a:lnTo>
                <a:lnTo>
                  <a:pt x="44450" y="1475867"/>
                </a:lnTo>
                <a:close/>
              </a:path>
              <a:path w="71183" h="1615567">
                <a:moveTo>
                  <a:pt x="44450" y="1450467"/>
                </a:moveTo>
                <a:lnTo>
                  <a:pt x="31750" y="1450467"/>
                </a:lnTo>
                <a:lnTo>
                  <a:pt x="31750" y="1463167"/>
                </a:lnTo>
                <a:lnTo>
                  <a:pt x="44450" y="1463167"/>
                </a:lnTo>
                <a:lnTo>
                  <a:pt x="44450" y="1450467"/>
                </a:lnTo>
                <a:close/>
              </a:path>
              <a:path w="71183" h="1615567">
                <a:moveTo>
                  <a:pt x="44450" y="1425067"/>
                </a:moveTo>
                <a:lnTo>
                  <a:pt x="31750" y="1425067"/>
                </a:lnTo>
                <a:lnTo>
                  <a:pt x="31750" y="1437767"/>
                </a:lnTo>
                <a:lnTo>
                  <a:pt x="44450" y="1437767"/>
                </a:lnTo>
                <a:lnTo>
                  <a:pt x="44450" y="1425067"/>
                </a:lnTo>
                <a:close/>
              </a:path>
              <a:path w="71183" h="1615567">
                <a:moveTo>
                  <a:pt x="44450" y="1399667"/>
                </a:moveTo>
                <a:lnTo>
                  <a:pt x="31750" y="1399667"/>
                </a:lnTo>
                <a:lnTo>
                  <a:pt x="31750" y="1412367"/>
                </a:lnTo>
                <a:lnTo>
                  <a:pt x="44450" y="1412367"/>
                </a:lnTo>
                <a:lnTo>
                  <a:pt x="44450" y="1399667"/>
                </a:lnTo>
                <a:close/>
              </a:path>
              <a:path w="71183" h="1615567">
                <a:moveTo>
                  <a:pt x="44450" y="1374267"/>
                </a:moveTo>
                <a:lnTo>
                  <a:pt x="31750" y="1374267"/>
                </a:lnTo>
                <a:lnTo>
                  <a:pt x="31750" y="1386967"/>
                </a:lnTo>
                <a:lnTo>
                  <a:pt x="44450" y="1386967"/>
                </a:lnTo>
                <a:lnTo>
                  <a:pt x="44450" y="1374267"/>
                </a:lnTo>
                <a:close/>
              </a:path>
              <a:path w="71183" h="1615567">
                <a:moveTo>
                  <a:pt x="44450" y="1348867"/>
                </a:moveTo>
                <a:lnTo>
                  <a:pt x="31750" y="1348867"/>
                </a:lnTo>
                <a:lnTo>
                  <a:pt x="31750" y="1361567"/>
                </a:lnTo>
                <a:lnTo>
                  <a:pt x="44450" y="1361567"/>
                </a:lnTo>
                <a:lnTo>
                  <a:pt x="44450" y="1348867"/>
                </a:lnTo>
                <a:close/>
              </a:path>
              <a:path w="71183" h="1615567">
                <a:moveTo>
                  <a:pt x="44450" y="1323467"/>
                </a:moveTo>
                <a:lnTo>
                  <a:pt x="31750" y="1323467"/>
                </a:lnTo>
                <a:lnTo>
                  <a:pt x="31750" y="1336167"/>
                </a:lnTo>
                <a:lnTo>
                  <a:pt x="44450" y="1336167"/>
                </a:lnTo>
                <a:lnTo>
                  <a:pt x="44450" y="1323467"/>
                </a:lnTo>
                <a:close/>
              </a:path>
              <a:path w="71183" h="1615567">
                <a:moveTo>
                  <a:pt x="44450" y="1298067"/>
                </a:moveTo>
                <a:lnTo>
                  <a:pt x="31750" y="1298067"/>
                </a:lnTo>
                <a:lnTo>
                  <a:pt x="31750" y="1310767"/>
                </a:lnTo>
                <a:lnTo>
                  <a:pt x="44450" y="1310767"/>
                </a:lnTo>
                <a:lnTo>
                  <a:pt x="44450" y="1298067"/>
                </a:lnTo>
                <a:close/>
              </a:path>
              <a:path w="71183" h="1615567">
                <a:moveTo>
                  <a:pt x="44450" y="1272667"/>
                </a:moveTo>
                <a:lnTo>
                  <a:pt x="31750" y="1272667"/>
                </a:lnTo>
                <a:lnTo>
                  <a:pt x="31750" y="1285367"/>
                </a:lnTo>
                <a:lnTo>
                  <a:pt x="44450" y="1285367"/>
                </a:lnTo>
                <a:lnTo>
                  <a:pt x="44450" y="1272667"/>
                </a:lnTo>
                <a:close/>
              </a:path>
              <a:path w="71183" h="1615567">
                <a:moveTo>
                  <a:pt x="44450" y="1247267"/>
                </a:moveTo>
                <a:lnTo>
                  <a:pt x="31750" y="1247267"/>
                </a:lnTo>
                <a:lnTo>
                  <a:pt x="31750" y="1259967"/>
                </a:lnTo>
                <a:lnTo>
                  <a:pt x="44450" y="1259967"/>
                </a:lnTo>
                <a:lnTo>
                  <a:pt x="44450" y="1247267"/>
                </a:lnTo>
                <a:close/>
              </a:path>
              <a:path w="71183" h="1615567">
                <a:moveTo>
                  <a:pt x="44450" y="1221867"/>
                </a:moveTo>
                <a:lnTo>
                  <a:pt x="31750" y="1221867"/>
                </a:lnTo>
                <a:lnTo>
                  <a:pt x="31750" y="1234567"/>
                </a:lnTo>
                <a:lnTo>
                  <a:pt x="44450" y="1234567"/>
                </a:lnTo>
                <a:lnTo>
                  <a:pt x="44450" y="1221867"/>
                </a:lnTo>
                <a:close/>
              </a:path>
              <a:path w="71183" h="1615567">
                <a:moveTo>
                  <a:pt x="44450" y="1196467"/>
                </a:moveTo>
                <a:lnTo>
                  <a:pt x="31750" y="1196467"/>
                </a:lnTo>
                <a:lnTo>
                  <a:pt x="31750" y="1209167"/>
                </a:lnTo>
                <a:lnTo>
                  <a:pt x="44450" y="1209167"/>
                </a:lnTo>
                <a:lnTo>
                  <a:pt x="44450" y="1196467"/>
                </a:lnTo>
                <a:close/>
              </a:path>
              <a:path w="71183" h="1615567">
                <a:moveTo>
                  <a:pt x="44450" y="1171067"/>
                </a:moveTo>
                <a:lnTo>
                  <a:pt x="31750" y="1171067"/>
                </a:lnTo>
                <a:lnTo>
                  <a:pt x="31750" y="1183767"/>
                </a:lnTo>
                <a:lnTo>
                  <a:pt x="44450" y="1183767"/>
                </a:lnTo>
                <a:lnTo>
                  <a:pt x="44450" y="1171067"/>
                </a:lnTo>
                <a:close/>
              </a:path>
              <a:path w="71183" h="1615567">
                <a:moveTo>
                  <a:pt x="44450" y="1145667"/>
                </a:moveTo>
                <a:lnTo>
                  <a:pt x="31750" y="1145667"/>
                </a:lnTo>
                <a:lnTo>
                  <a:pt x="31750" y="1158367"/>
                </a:lnTo>
                <a:lnTo>
                  <a:pt x="44450" y="1158367"/>
                </a:lnTo>
                <a:lnTo>
                  <a:pt x="44450" y="1145667"/>
                </a:lnTo>
                <a:close/>
              </a:path>
              <a:path w="71183" h="1615567">
                <a:moveTo>
                  <a:pt x="44450" y="1120267"/>
                </a:moveTo>
                <a:lnTo>
                  <a:pt x="31750" y="1120267"/>
                </a:lnTo>
                <a:lnTo>
                  <a:pt x="31750" y="1132967"/>
                </a:lnTo>
                <a:lnTo>
                  <a:pt x="44450" y="1132967"/>
                </a:lnTo>
                <a:lnTo>
                  <a:pt x="44450" y="1120267"/>
                </a:lnTo>
                <a:close/>
              </a:path>
              <a:path w="71183" h="1615567">
                <a:moveTo>
                  <a:pt x="44450" y="1094867"/>
                </a:moveTo>
                <a:lnTo>
                  <a:pt x="31750" y="1094867"/>
                </a:lnTo>
                <a:lnTo>
                  <a:pt x="31750" y="1107567"/>
                </a:lnTo>
                <a:lnTo>
                  <a:pt x="44450" y="1107567"/>
                </a:lnTo>
                <a:lnTo>
                  <a:pt x="44450" y="1094867"/>
                </a:lnTo>
                <a:close/>
              </a:path>
              <a:path w="71183" h="1615567">
                <a:moveTo>
                  <a:pt x="44450" y="1069467"/>
                </a:moveTo>
                <a:lnTo>
                  <a:pt x="31750" y="1069467"/>
                </a:lnTo>
                <a:lnTo>
                  <a:pt x="31750" y="1082167"/>
                </a:lnTo>
                <a:lnTo>
                  <a:pt x="44450" y="1082167"/>
                </a:lnTo>
                <a:lnTo>
                  <a:pt x="44450" y="1069467"/>
                </a:lnTo>
                <a:close/>
              </a:path>
              <a:path w="71183" h="1615567">
                <a:moveTo>
                  <a:pt x="44450" y="1044067"/>
                </a:moveTo>
                <a:lnTo>
                  <a:pt x="31750" y="1044067"/>
                </a:lnTo>
                <a:lnTo>
                  <a:pt x="31750" y="1056767"/>
                </a:lnTo>
                <a:lnTo>
                  <a:pt x="44450" y="1056767"/>
                </a:lnTo>
                <a:lnTo>
                  <a:pt x="44450" y="1044067"/>
                </a:lnTo>
                <a:close/>
              </a:path>
              <a:path w="71183" h="1615567">
                <a:moveTo>
                  <a:pt x="44450" y="1018667"/>
                </a:moveTo>
                <a:lnTo>
                  <a:pt x="31750" y="1018667"/>
                </a:lnTo>
                <a:lnTo>
                  <a:pt x="31750" y="1031367"/>
                </a:lnTo>
                <a:lnTo>
                  <a:pt x="44450" y="1031367"/>
                </a:lnTo>
                <a:lnTo>
                  <a:pt x="44450" y="1018667"/>
                </a:lnTo>
                <a:close/>
              </a:path>
              <a:path w="71183" h="1615567">
                <a:moveTo>
                  <a:pt x="44450" y="993267"/>
                </a:moveTo>
                <a:lnTo>
                  <a:pt x="31750" y="993267"/>
                </a:lnTo>
                <a:lnTo>
                  <a:pt x="31750" y="1005967"/>
                </a:lnTo>
                <a:lnTo>
                  <a:pt x="44450" y="1005967"/>
                </a:lnTo>
                <a:lnTo>
                  <a:pt x="44450" y="993267"/>
                </a:lnTo>
                <a:close/>
              </a:path>
              <a:path w="71183" h="1615567">
                <a:moveTo>
                  <a:pt x="44450" y="967867"/>
                </a:moveTo>
                <a:lnTo>
                  <a:pt x="31750" y="967867"/>
                </a:lnTo>
                <a:lnTo>
                  <a:pt x="31750" y="980567"/>
                </a:lnTo>
                <a:lnTo>
                  <a:pt x="44450" y="980567"/>
                </a:lnTo>
                <a:lnTo>
                  <a:pt x="44450" y="967867"/>
                </a:lnTo>
                <a:close/>
              </a:path>
              <a:path w="71183" h="1615567">
                <a:moveTo>
                  <a:pt x="44450" y="942467"/>
                </a:moveTo>
                <a:lnTo>
                  <a:pt x="31750" y="942467"/>
                </a:lnTo>
                <a:lnTo>
                  <a:pt x="31750" y="955167"/>
                </a:lnTo>
                <a:lnTo>
                  <a:pt x="44450" y="955167"/>
                </a:lnTo>
                <a:lnTo>
                  <a:pt x="44450" y="942467"/>
                </a:lnTo>
                <a:close/>
              </a:path>
              <a:path w="71183" h="1615567">
                <a:moveTo>
                  <a:pt x="44450" y="917067"/>
                </a:moveTo>
                <a:lnTo>
                  <a:pt x="31750" y="917067"/>
                </a:lnTo>
                <a:lnTo>
                  <a:pt x="31750" y="929767"/>
                </a:lnTo>
                <a:lnTo>
                  <a:pt x="44450" y="929767"/>
                </a:lnTo>
                <a:lnTo>
                  <a:pt x="44450" y="917067"/>
                </a:lnTo>
                <a:close/>
              </a:path>
              <a:path w="71183" h="1615567">
                <a:moveTo>
                  <a:pt x="44450" y="891667"/>
                </a:moveTo>
                <a:lnTo>
                  <a:pt x="31750" y="891667"/>
                </a:lnTo>
                <a:lnTo>
                  <a:pt x="31750" y="904367"/>
                </a:lnTo>
                <a:lnTo>
                  <a:pt x="44450" y="904367"/>
                </a:lnTo>
                <a:lnTo>
                  <a:pt x="44450" y="891667"/>
                </a:lnTo>
                <a:close/>
              </a:path>
              <a:path w="71183" h="1615567">
                <a:moveTo>
                  <a:pt x="44450" y="866267"/>
                </a:moveTo>
                <a:lnTo>
                  <a:pt x="31750" y="866267"/>
                </a:lnTo>
                <a:lnTo>
                  <a:pt x="31750" y="878967"/>
                </a:lnTo>
                <a:lnTo>
                  <a:pt x="44450" y="878967"/>
                </a:lnTo>
                <a:lnTo>
                  <a:pt x="44450" y="866267"/>
                </a:lnTo>
                <a:close/>
              </a:path>
              <a:path w="71183" h="1615567">
                <a:moveTo>
                  <a:pt x="44450" y="840867"/>
                </a:moveTo>
                <a:lnTo>
                  <a:pt x="31750" y="840867"/>
                </a:lnTo>
                <a:lnTo>
                  <a:pt x="31750" y="853567"/>
                </a:lnTo>
                <a:lnTo>
                  <a:pt x="44450" y="853567"/>
                </a:lnTo>
                <a:lnTo>
                  <a:pt x="44450" y="840867"/>
                </a:lnTo>
                <a:close/>
              </a:path>
              <a:path w="71183" h="1615567">
                <a:moveTo>
                  <a:pt x="44450" y="815467"/>
                </a:moveTo>
                <a:lnTo>
                  <a:pt x="31750" y="815467"/>
                </a:lnTo>
                <a:lnTo>
                  <a:pt x="31750" y="828167"/>
                </a:lnTo>
                <a:lnTo>
                  <a:pt x="44450" y="828167"/>
                </a:lnTo>
                <a:lnTo>
                  <a:pt x="44450" y="815467"/>
                </a:lnTo>
                <a:close/>
              </a:path>
              <a:path w="71183" h="1615567">
                <a:moveTo>
                  <a:pt x="44450" y="790067"/>
                </a:moveTo>
                <a:lnTo>
                  <a:pt x="31750" y="790067"/>
                </a:lnTo>
                <a:lnTo>
                  <a:pt x="31750" y="802767"/>
                </a:lnTo>
                <a:lnTo>
                  <a:pt x="44450" y="802767"/>
                </a:lnTo>
                <a:lnTo>
                  <a:pt x="44450" y="790067"/>
                </a:lnTo>
                <a:close/>
              </a:path>
              <a:path w="71183" h="1615567">
                <a:moveTo>
                  <a:pt x="44450" y="764667"/>
                </a:moveTo>
                <a:lnTo>
                  <a:pt x="31750" y="764667"/>
                </a:lnTo>
                <a:lnTo>
                  <a:pt x="31750" y="777367"/>
                </a:lnTo>
                <a:lnTo>
                  <a:pt x="44450" y="777367"/>
                </a:lnTo>
                <a:lnTo>
                  <a:pt x="44450" y="764667"/>
                </a:lnTo>
                <a:close/>
              </a:path>
              <a:path w="71183" h="1615567">
                <a:moveTo>
                  <a:pt x="44450" y="739267"/>
                </a:moveTo>
                <a:lnTo>
                  <a:pt x="31750" y="739267"/>
                </a:lnTo>
                <a:lnTo>
                  <a:pt x="31750" y="751967"/>
                </a:lnTo>
                <a:lnTo>
                  <a:pt x="44450" y="751967"/>
                </a:lnTo>
                <a:lnTo>
                  <a:pt x="44450" y="739267"/>
                </a:lnTo>
                <a:close/>
              </a:path>
              <a:path w="71183" h="1615567">
                <a:moveTo>
                  <a:pt x="44450" y="713867"/>
                </a:moveTo>
                <a:lnTo>
                  <a:pt x="31750" y="713867"/>
                </a:lnTo>
                <a:lnTo>
                  <a:pt x="31750" y="726567"/>
                </a:lnTo>
                <a:lnTo>
                  <a:pt x="44450" y="726567"/>
                </a:lnTo>
                <a:lnTo>
                  <a:pt x="44450" y="713867"/>
                </a:lnTo>
                <a:close/>
              </a:path>
              <a:path w="71183" h="1615567">
                <a:moveTo>
                  <a:pt x="44450" y="688467"/>
                </a:moveTo>
                <a:lnTo>
                  <a:pt x="31750" y="688467"/>
                </a:lnTo>
                <a:lnTo>
                  <a:pt x="31750" y="701167"/>
                </a:lnTo>
                <a:lnTo>
                  <a:pt x="44450" y="701167"/>
                </a:lnTo>
                <a:lnTo>
                  <a:pt x="44450" y="688467"/>
                </a:lnTo>
                <a:close/>
              </a:path>
              <a:path w="71183" h="1615567">
                <a:moveTo>
                  <a:pt x="44450" y="663067"/>
                </a:moveTo>
                <a:lnTo>
                  <a:pt x="31750" y="663067"/>
                </a:lnTo>
                <a:lnTo>
                  <a:pt x="31750" y="675767"/>
                </a:lnTo>
                <a:lnTo>
                  <a:pt x="44450" y="675767"/>
                </a:lnTo>
                <a:lnTo>
                  <a:pt x="44450" y="663067"/>
                </a:lnTo>
                <a:close/>
              </a:path>
              <a:path w="71183" h="1615567">
                <a:moveTo>
                  <a:pt x="44450" y="637667"/>
                </a:moveTo>
                <a:lnTo>
                  <a:pt x="31750" y="637667"/>
                </a:lnTo>
                <a:lnTo>
                  <a:pt x="31750" y="650367"/>
                </a:lnTo>
                <a:lnTo>
                  <a:pt x="44450" y="650367"/>
                </a:lnTo>
                <a:lnTo>
                  <a:pt x="44450" y="637667"/>
                </a:lnTo>
                <a:close/>
              </a:path>
              <a:path w="71183" h="1615567">
                <a:moveTo>
                  <a:pt x="44450" y="612267"/>
                </a:moveTo>
                <a:lnTo>
                  <a:pt x="31750" y="612267"/>
                </a:lnTo>
                <a:lnTo>
                  <a:pt x="31750" y="624967"/>
                </a:lnTo>
                <a:lnTo>
                  <a:pt x="44450" y="624967"/>
                </a:lnTo>
                <a:lnTo>
                  <a:pt x="44450" y="612267"/>
                </a:lnTo>
                <a:close/>
              </a:path>
              <a:path w="71183" h="1615567">
                <a:moveTo>
                  <a:pt x="44450" y="586867"/>
                </a:moveTo>
                <a:lnTo>
                  <a:pt x="31750" y="586867"/>
                </a:lnTo>
                <a:lnTo>
                  <a:pt x="31750" y="599567"/>
                </a:lnTo>
                <a:lnTo>
                  <a:pt x="44450" y="599567"/>
                </a:lnTo>
                <a:lnTo>
                  <a:pt x="44450" y="586867"/>
                </a:lnTo>
                <a:close/>
              </a:path>
              <a:path w="71183" h="1615567">
                <a:moveTo>
                  <a:pt x="44450" y="561467"/>
                </a:moveTo>
                <a:lnTo>
                  <a:pt x="31750" y="561467"/>
                </a:lnTo>
                <a:lnTo>
                  <a:pt x="31750" y="574167"/>
                </a:lnTo>
                <a:lnTo>
                  <a:pt x="44450" y="574167"/>
                </a:lnTo>
                <a:lnTo>
                  <a:pt x="44450" y="561467"/>
                </a:lnTo>
                <a:close/>
              </a:path>
              <a:path w="71183" h="1615567">
                <a:moveTo>
                  <a:pt x="44450" y="536067"/>
                </a:moveTo>
                <a:lnTo>
                  <a:pt x="31750" y="536067"/>
                </a:lnTo>
                <a:lnTo>
                  <a:pt x="31750" y="548767"/>
                </a:lnTo>
                <a:lnTo>
                  <a:pt x="44450" y="548767"/>
                </a:lnTo>
                <a:lnTo>
                  <a:pt x="44450" y="536067"/>
                </a:lnTo>
                <a:close/>
              </a:path>
              <a:path w="71183" h="1615567">
                <a:moveTo>
                  <a:pt x="44450" y="510667"/>
                </a:moveTo>
                <a:lnTo>
                  <a:pt x="31750" y="510667"/>
                </a:lnTo>
                <a:lnTo>
                  <a:pt x="31750" y="523367"/>
                </a:lnTo>
                <a:lnTo>
                  <a:pt x="44450" y="523367"/>
                </a:lnTo>
                <a:lnTo>
                  <a:pt x="44450" y="510667"/>
                </a:lnTo>
                <a:close/>
              </a:path>
              <a:path w="71183" h="1615567">
                <a:moveTo>
                  <a:pt x="44450" y="485267"/>
                </a:moveTo>
                <a:lnTo>
                  <a:pt x="31750" y="485267"/>
                </a:lnTo>
                <a:lnTo>
                  <a:pt x="31750" y="497967"/>
                </a:lnTo>
                <a:lnTo>
                  <a:pt x="44450" y="497967"/>
                </a:lnTo>
                <a:lnTo>
                  <a:pt x="44450" y="485267"/>
                </a:lnTo>
                <a:close/>
              </a:path>
              <a:path w="71183" h="1615567">
                <a:moveTo>
                  <a:pt x="44450" y="459867"/>
                </a:moveTo>
                <a:lnTo>
                  <a:pt x="31750" y="459867"/>
                </a:lnTo>
                <a:lnTo>
                  <a:pt x="31750" y="472567"/>
                </a:lnTo>
                <a:lnTo>
                  <a:pt x="44450" y="472567"/>
                </a:lnTo>
                <a:lnTo>
                  <a:pt x="44450" y="459867"/>
                </a:lnTo>
                <a:close/>
              </a:path>
              <a:path w="71183" h="1615567">
                <a:moveTo>
                  <a:pt x="44450" y="434467"/>
                </a:moveTo>
                <a:lnTo>
                  <a:pt x="31750" y="434467"/>
                </a:lnTo>
                <a:lnTo>
                  <a:pt x="31750" y="447167"/>
                </a:lnTo>
                <a:lnTo>
                  <a:pt x="44450" y="447167"/>
                </a:lnTo>
                <a:lnTo>
                  <a:pt x="44450" y="434467"/>
                </a:lnTo>
                <a:close/>
              </a:path>
              <a:path w="71183" h="1615567">
                <a:moveTo>
                  <a:pt x="44450" y="409067"/>
                </a:moveTo>
                <a:lnTo>
                  <a:pt x="31750" y="409067"/>
                </a:lnTo>
                <a:lnTo>
                  <a:pt x="31750" y="421767"/>
                </a:lnTo>
                <a:lnTo>
                  <a:pt x="44450" y="421767"/>
                </a:lnTo>
                <a:lnTo>
                  <a:pt x="44450" y="409067"/>
                </a:lnTo>
                <a:close/>
              </a:path>
              <a:path w="71183" h="1615567">
                <a:moveTo>
                  <a:pt x="44450" y="383667"/>
                </a:moveTo>
                <a:lnTo>
                  <a:pt x="31750" y="383667"/>
                </a:lnTo>
                <a:lnTo>
                  <a:pt x="31750" y="396367"/>
                </a:lnTo>
                <a:lnTo>
                  <a:pt x="44450" y="396367"/>
                </a:lnTo>
                <a:lnTo>
                  <a:pt x="44450" y="383667"/>
                </a:lnTo>
                <a:close/>
              </a:path>
              <a:path w="71183" h="1615567">
                <a:moveTo>
                  <a:pt x="44450" y="358267"/>
                </a:moveTo>
                <a:lnTo>
                  <a:pt x="31750" y="358267"/>
                </a:lnTo>
                <a:lnTo>
                  <a:pt x="31750" y="370967"/>
                </a:lnTo>
                <a:lnTo>
                  <a:pt x="44450" y="370967"/>
                </a:lnTo>
                <a:lnTo>
                  <a:pt x="44450" y="358267"/>
                </a:lnTo>
                <a:close/>
              </a:path>
              <a:path w="71183" h="1615567">
                <a:moveTo>
                  <a:pt x="44450" y="332867"/>
                </a:moveTo>
                <a:lnTo>
                  <a:pt x="31750" y="332867"/>
                </a:lnTo>
                <a:lnTo>
                  <a:pt x="31750" y="345567"/>
                </a:lnTo>
                <a:lnTo>
                  <a:pt x="44450" y="345567"/>
                </a:lnTo>
                <a:lnTo>
                  <a:pt x="44450" y="332867"/>
                </a:lnTo>
                <a:close/>
              </a:path>
              <a:path w="71183" h="1615567">
                <a:moveTo>
                  <a:pt x="44450" y="307467"/>
                </a:moveTo>
                <a:lnTo>
                  <a:pt x="31750" y="307467"/>
                </a:lnTo>
                <a:lnTo>
                  <a:pt x="31750" y="320167"/>
                </a:lnTo>
                <a:lnTo>
                  <a:pt x="44450" y="320167"/>
                </a:lnTo>
                <a:lnTo>
                  <a:pt x="44450" y="307467"/>
                </a:lnTo>
                <a:close/>
              </a:path>
              <a:path w="71183" h="1615567">
                <a:moveTo>
                  <a:pt x="44450" y="282067"/>
                </a:moveTo>
                <a:lnTo>
                  <a:pt x="31750" y="282067"/>
                </a:lnTo>
                <a:lnTo>
                  <a:pt x="31750" y="294767"/>
                </a:lnTo>
                <a:lnTo>
                  <a:pt x="44450" y="294767"/>
                </a:lnTo>
                <a:lnTo>
                  <a:pt x="44450" y="282067"/>
                </a:lnTo>
                <a:close/>
              </a:path>
              <a:path w="71183" h="1615567">
                <a:moveTo>
                  <a:pt x="44450" y="256667"/>
                </a:moveTo>
                <a:lnTo>
                  <a:pt x="31750" y="256667"/>
                </a:lnTo>
                <a:lnTo>
                  <a:pt x="31750" y="269367"/>
                </a:lnTo>
                <a:lnTo>
                  <a:pt x="44450" y="269367"/>
                </a:lnTo>
                <a:lnTo>
                  <a:pt x="44450" y="256667"/>
                </a:lnTo>
                <a:close/>
              </a:path>
              <a:path w="71183" h="1615567">
                <a:moveTo>
                  <a:pt x="44450" y="231267"/>
                </a:moveTo>
                <a:lnTo>
                  <a:pt x="31750" y="231267"/>
                </a:lnTo>
                <a:lnTo>
                  <a:pt x="31750" y="243967"/>
                </a:lnTo>
                <a:lnTo>
                  <a:pt x="44450" y="243967"/>
                </a:lnTo>
                <a:lnTo>
                  <a:pt x="44450" y="231267"/>
                </a:lnTo>
                <a:close/>
              </a:path>
              <a:path w="71183" h="1615567">
                <a:moveTo>
                  <a:pt x="44450" y="205867"/>
                </a:moveTo>
                <a:lnTo>
                  <a:pt x="31750" y="205867"/>
                </a:lnTo>
                <a:lnTo>
                  <a:pt x="31750" y="218567"/>
                </a:lnTo>
                <a:lnTo>
                  <a:pt x="44450" y="218567"/>
                </a:lnTo>
                <a:lnTo>
                  <a:pt x="44450" y="205867"/>
                </a:lnTo>
                <a:close/>
              </a:path>
              <a:path w="71183" h="1615567">
                <a:moveTo>
                  <a:pt x="44450" y="180467"/>
                </a:moveTo>
                <a:lnTo>
                  <a:pt x="31750" y="180467"/>
                </a:lnTo>
                <a:lnTo>
                  <a:pt x="31750" y="193167"/>
                </a:lnTo>
                <a:lnTo>
                  <a:pt x="44450" y="193167"/>
                </a:lnTo>
                <a:lnTo>
                  <a:pt x="44450" y="180467"/>
                </a:lnTo>
                <a:close/>
              </a:path>
              <a:path w="71183" h="1615567">
                <a:moveTo>
                  <a:pt x="44450" y="155067"/>
                </a:moveTo>
                <a:lnTo>
                  <a:pt x="31750" y="155067"/>
                </a:lnTo>
                <a:lnTo>
                  <a:pt x="31750" y="167767"/>
                </a:lnTo>
                <a:lnTo>
                  <a:pt x="44450" y="167767"/>
                </a:lnTo>
                <a:lnTo>
                  <a:pt x="44450" y="155067"/>
                </a:lnTo>
                <a:close/>
              </a:path>
              <a:path w="71183" h="1615567">
                <a:moveTo>
                  <a:pt x="44450" y="129667"/>
                </a:moveTo>
                <a:lnTo>
                  <a:pt x="31750" y="129667"/>
                </a:lnTo>
                <a:lnTo>
                  <a:pt x="31750" y="142367"/>
                </a:lnTo>
                <a:lnTo>
                  <a:pt x="44450" y="142367"/>
                </a:lnTo>
                <a:lnTo>
                  <a:pt x="44450" y="129667"/>
                </a:lnTo>
                <a:close/>
              </a:path>
              <a:path w="71183" h="1615567">
                <a:moveTo>
                  <a:pt x="44450" y="104267"/>
                </a:moveTo>
                <a:lnTo>
                  <a:pt x="31750" y="104267"/>
                </a:lnTo>
                <a:lnTo>
                  <a:pt x="31750" y="116967"/>
                </a:lnTo>
                <a:lnTo>
                  <a:pt x="44450" y="116967"/>
                </a:lnTo>
                <a:lnTo>
                  <a:pt x="44450" y="104267"/>
                </a:lnTo>
                <a:close/>
              </a:path>
              <a:path w="71183" h="1615567">
                <a:moveTo>
                  <a:pt x="44450" y="78867"/>
                </a:moveTo>
                <a:lnTo>
                  <a:pt x="31750" y="78867"/>
                </a:lnTo>
                <a:lnTo>
                  <a:pt x="31750" y="91567"/>
                </a:lnTo>
                <a:lnTo>
                  <a:pt x="44450" y="91567"/>
                </a:lnTo>
                <a:lnTo>
                  <a:pt x="44450" y="78867"/>
                </a:lnTo>
                <a:close/>
              </a:path>
              <a:path w="71183" h="1615567">
                <a:moveTo>
                  <a:pt x="3810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71183" y="66167"/>
                </a:lnTo>
                <a:lnTo>
                  <a:pt x="31750" y="66167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1183" h="1615567">
                <a:moveTo>
                  <a:pt x="44450" y="63500"/>
                </a:moveTo>
                <a:lnTo>
                  <a:pt x="31750" y="63500"/>
                </a:lnTo>
                <a:lnTo>
                  <a:pt x="31750" y="66167"/>
                </a:lnTo>
                <a:lnTo>
                  <a:pt x="44450" y="66167"/>
                </a:lnTo>
                <a:lnTo>
                  <a:pt x="44450" y="63500"/>
                </a:lnTo>
                <a:close/>
              </a:path>
              <a:path w="71183" h="1615567">
                <a:moveTo>
                  <a:pt x="69850" y="63500"/>
                </a:moveTo>
                <a:lnTo>
                  <a:pt x="44450" y="63500"/>
                </a:lnTo>
                <a:lnTo>
                  <a:pt x="44450" y="66167"/>
                </a:lnTo>
                <a:lnTo>
                  <a:pt x="71183" y="66167"/>
                </a:lnTo>
                <a:lnTo>
                  <a:pt x="69850" y="635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9482" name="object 36"/>
          <p:cNvSpPr>
            <a:spLocks noChangeArrowheads="1"/>
          </p:cNvSpPr>
          <p:nvPr/>
        </p:nvSpPr>
        <p:spPr bwMode="auto">
          <a:xfrm>
            <a:off x="2133600" y="5791200"/>
            <a:ext cx="1524000" cy="276225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83" name="object 39"/>
          <p:cNvSpPr>
            <a:spLocks noChangeArrowheads="1"/>
          </p:cNvSpPr>
          <p:nvPr/>
        </p:nvSpPr>
        <p:spPr bwMode="auto">
          <a:xfrm>
            <a:off x="1981200" y="5410200"/>
            <a:ext cx="1944688" cy="554038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90500" indent="-177800"/>
            <a:r>
              <a:rPr lang="ru-RU" b="1">
                <a:solidFill>
                  <a:srgbClr val="FFFFFF"/>
                </a:solidFill>
                <a:latin typeface="Calibri" pitchFamily="34" charset="0"/>
              </a:rPr>
              <a:t>Безвозмездные поступления</a:t>
            </a:r>
            <a:endParaRPr lang="ru-RU">
              <a:latin typeface="Calibri" pitchFamily="34" charset="0"/>
            </a:endParaRPr>
          </a:p>
        </p:txBody>
      </p:sp>
      <p:sp>
        <p:nvSpPr>
          <p:cNvPr id="19484" name="object 41"/>
          <p:cNvSpPr txBox="1">
            <a:spLocks noChangeArrowheads="1"/>
          </p:cNvSpPr>
          <p:nvPr/>
        </p:nvSpPr>
        <p:spPr bwMode="auto">
          <a:xfrm>
            <a:off x="1788367" y="5039519"/>
            <a:ext cx="42672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171700" algn="ctr"/>
            <a:r>
              <a:rPr lang="ru-RU" sz="2000" b="1" dirty="0" smtClean="0">
                <a:solidFill>
                  <a:srgbClr val="FFFFFF"/>
                </a:solidFill>
                <a:latin typeface="Calibri" pitchFamily="34" charset="0"/>
              </a:rPr>
              <a:t>       Неналоговые</a:t>
            </a:r>
            <a:endParaRPr lang="ru-RU" sz="2000" dirty="0">
              <a:latin typeface="Calibri" pitchFamily="34" charset="0"/>
            </a:endParaRPr>
          </a:p>
          <a:p>
            <a:pPr marL="2171700" algn="r"/>
            <a:r>
              <a:rPr lang="ru-RU" sz="2000" b="1" dirty="0">
                <a:solidFill>
                  <a:srgbClr val="FFFFFF"/>
                </a:solidFill>
                <a:latin typeface="Calibri" pitchFamily="34" charset="0"/>
              </a:rPr>
              <a:t>доходы</a:t>
            </a:r>
            <a:endParaRPr lang="ru-RU" sz="2000" dirty="0">
              <a:latin typeface="Calibri" pitchFamily="34" charset="0"/>
            </a:endParaRPr>
          </a:p>
          <a:p>
            <a:pPr marL="2171700">
              <a:lnSpc>
                <a:spcPts val="500"/>
              </a:lnSpc>
              <a:spcBef>
                <a:spcPts val="50"/>
              </a:spcBef>
            </a:pPr>
            <a:endParaRPr lang="ru-RU" sz="500" dirty="0">
              <a:latin typeface="Calibri" pitchFamily="34" charset="0"/>
            </a:endParaRPr>
          </a:p>
        </p:txBody>
      </p:sp>
      <p:sp>
        <p:nvSpPr>
          <p:cNvPr id="19485" name="object 42"/>
          <p:cNvSpPr txBox="1">
            <a:spLocks noChangeArrowheads="1"/>
          </p:cNvSpPr>
          <p:nvPr/>
        </p:nvSpPr>
        <p:spPr bwMode="auto">
          <a:xfrm>
            <a:off x="3535363" y="893763"/>
            <a:ext cx="17875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90500" indent="-177800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Налоговые доходы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9486" name="object 43"/>
          <p:cNvSpPr>
            <a:spLocks noChangeArrowheads="1"/>
          </p:cNvSpPr>
          <p:nvPr/>
        </p:nvSpPr>
        <p:spPr bwMode="auto">
          <a:xfrm>
            <a:off x="354013" y="1335088"/>
            <a:ext cx="1524000" cy="365125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87" name="object 44"/>
          <p:cNvSpPr>
            <a:spLocks noChangeArrowheads="1"/>
          </p:cNvSpPr>
          <p:nvPr/>
        </p:nvSpPr>
        <p:spPr bwMode="auto">
          <a:xfrm>
            <a:off x="204788" y="812800"/>
            <a:ext cx="1822450" cy="852488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88" name="object 45"/>
          <p:cNvSpPr>
            <a:spLocks noChangeArrowheads="1"/>
          </p:cNvSpPr>
          <p:nvPr/>
        </p:nvSpPr>
        <p:spPr bwMode="auto">
          <a:xfrm>
            <a:off x="417513" y="815975"/>
            <a:ext cx="1452562" cy="922338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89" name="object 46"/>
          <p:cNvSpPr>
            <a:spLocks noChangeArrowheads="1"/>
          </p:cNvSpPr>
          <p:nvPr/>
        </p:nvSpPr>
        <p:spPr bwMode="auto">
          <a:xfrm>
            <a:off x="250825" y="836613"/>
            <a:ext cx="1728788" cy="758825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90" name="object 47"/>
          <p:cNvSpPr>
            <a:spLocks/>
          </p:cNvSpPr>
          <p:nvPr/>
        </p:nvSpPr>
        <p:spPr bwMode="auto">
          <a:xfrm>
            <a:off x="250825" y="836613"/>
            <a:ext cx="1728788" cy="758825"/>
          </a:xfrm>
          <a:custGeom>
            <a:avLst/>
            <a:gdLst>
              <a:gd name="T0" fmla="*/ 0 w 1728216"/>
              <a:gd name="T1" fmla="*/ 761270 h 758012"/>
              <a:gd name="T2" fmla="*/ 1730505 w 1728216"/>
              <a:gd name="T3" fmla="*/ 761270 h 758012"/>
              <a:gd name="T4" fmla="*/ 1730505 w 1728216"/>
              <a:gd name="T5" fmla="*/ 0 h 758012"/>
              <a:gd name="T6" fmla="*/ 0 w 1728216"/>
              <a:gd name="T7" fmla="*/ 0 h 758012"/>
              <a:gd name="T8" fmla="*/ 0 w 1728216"/>
              <a:gd name="T9" fmla="*/ 761270 h 7580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6"/>
              <a:gd name="T16" fmla="*/ 0 h 758012"/>
              <a:gd name="T17" fmla="*/ 1728216 w 1728216"/>
              <a:gd name="T18" fmla="*/ 758012 h 758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6" h="758012">
                <a:moveTo>
                  <a:pt x="0" y="758012"/>
                </a:moveTo>
                <a:lnTo>
                  <a:pt x="1728216" y="758012"/>
                </a:lnTo>
                <a:lnTo>
                  <a:pt x="1728216" y="0"/>
                </a:lnTo>
                <a:lnTo>
                  <a:pt x="0" y="0"/>
                </a:lnTo>
                <a:lnTo>
                  <a:pt x="0" y="758012"/>
                </a:lnTo>
                <a:close/>
              </a:path>
            </a:pathLst>
          </a:custGeom>
          <a:noFill/>
          <a:ln w="9525">
            <a:solidFill>
              <a:srgbClr val="1515FF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9491" name="object 48"/>
          <p:cNvSpPr txBox="1">
            <a:spLocks noChangeArrowheads="1"/>
          </p:cNvSpPr>
          <p:nvPr/>
        </p:nvSpPr>
        <p:spPr bwMode="auto">
          <a:xfrm>
            <a:off x="600075" y="893763"/>
            <a:ext cx="103187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65100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ДОХОДЫ ВСЕГО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9492" name="object 53"/>
          <p:cNvSpPr>
            <a:spLocks/>
          </p:cNvSpPr>
          <p:nvPr/>
        </p:nvSpPr>
        <p:spPr bwMode="auto">
          <a:xfrm>
            <a:off x="1068388" y="1603375"/>
            <a:ext cx="76200" cy="817563"/>
          </a:xfrm>
          <a:custGeom>
            <a:avLst/>
            <a:gdLst>
              <a:gd name="T0" fmla="*/ 31750 w 76200"/>
              <a:gd name="T1" fmla="*/ 12736 h 816990"/>
              <a:gd name="T2" fmla="*/ 44450 w 76200"/>
              <a:gd name="T3" fmla="*/ 25472 h 816990"/>
              <a:gd name="T4" fmla="*/ 44450 w 76200"/>
              <a:gd name="T5" fmla="*/ 38208 h 816990"/>
              <a:gd name="T6" fmla="*/ 31750 w 76200"/>
              <a:gd name="T7" fmla="*/ 50944 h 816990"/>
              <a:gd name="T8" fmla="*/ 44450 w 76200"/>
              <a:gd name="T9" fmla="*/ 50944 h 816990"/>
              <a:gd name="T10" fmla="*/ 31750 w 76200"/>
              <a:gd name="T11" fmla="*/ 89148 h 816990"/>
              <a:gd name="T12" fmla="*/ 44450 w 76200"/>
              <a:gd name="T13" fmla="*/ 101884 h 816990"/>
              <a:gd name="T14" fmla="*/ 44450 w 76200"/>
              <a:gd name="T15" fmla="*/ 114620 h 816990"/>
              <a:gd name="T16" fmla="*/ 31750 w 76200"/>
              <a:gd name="T17" fmla="*/ 127356 h 816990"/>
              <a:gd name="T18" fmla="*/ 44450 w 76200"/>
              <a:gd name="T19" fmla="*/ 127356 h 816990"/>
              <a:gd name="T20" fmla="*/ 31750 w 76200"/>
              <a:gd name="T21" fmla="*/ 165564 h 816990"/>
              <a:gd name="T22" fmla="*/ 44450 w 76200"/>
              <a:gd name="T23" fmla="*/ 178300 h 816990"/>
              <a:gd name="T24" fmla="*/ 44450 w 76200"/>
              <a:gd name="T25" fmla="*/ 191036 h 816990"/>
              <a:gd name="T26" fmla="*/ 31750 w 76200"/>
              <a:gd name="T27" fmla="*/ 203772 h 816990"/>
              <a:gd name="T28" fmla="*/ 44450 w 76200"/>
              <a:gd name="T29" fmla="*/ 203772 h 816990"/>
              <a:gd name="T30" fmla="*/ 31750 w 76200"/>
              <a:gd name="T31" fmla="*/ 241977 h 816990"/>
              <a:gd name="T32" fmla="*/ 44450 w 76200"/>
              <a:gd name="T33" fmla="*/ 254713 h 816990"/>
              <a:gd name="T34" fmla="*/ 44450 w 76200"/>
              <a:gd name="T35" fmla="*/ 267448 h 816990"/>
              <a:gd name="T36" fmla="*/ 31750 w 76200"/>
              <a:gd name="T37" fmla="*/ 280184 h 816990"/>
              <a:gd name="T38" fmla="*/ 44450 w 76200"/>
              <a:gd name="T39" fmla="*/ 280184 h 816990"/>
              <a:gd name="T40" fmla="*/ 31750 w 76200"/>
              <a:gd name="T41" fmla="*/ 318392 h 816990"/>
              <a:gd name="T42" fmla="*/ 44450 w 76200"/>
              <a:gd name="T43" fmla="*/ 331128 h 816990"/>
              <a:gd name="T44" fmla="*/ 44450 w 76200"/>
              <a:gd name="T45" fmla="*/ 343864 h 816990"/>
              <a:gd name="T46" fmla="*/ 31750 w 76200"/>
              <a:gd name="T47" fmla="*/ 356599 h 816990"/>
              <a:gd name="T48" fmla="*/ 44450 w 76200"/>
              <a:gd name="T49" fmla="*/ 356599 h 816990"/>
              <a:gd name="T50" fmla="*/ 31750 w 76200"/>
              <a:gd name="T51" fmla="*/ 394806 h 816990"/>
              <a:gd name="T52" fmla="*/ 44450 w 76200"/>
              <a:gd name="T53" fmla="*/ 407541 h 816990"/>
              <a:gd name="T54" fmla="*/ 31750 w 76200"/>
              <a:gd name="T55" fmla="*/ 420277 h 816990"/>
              <a:gd name="T56" fmla="*/ 38100 w 76200"/>
              <a:gd name="T57" fmla="*/ 416073 h 816990"/>
              <a:gd name="T58" fmla="*/ 44450 w 76200"/>
              <a:gd name="T59" fmla="*/ 409706 h 816990"/>
              <a:gd name="T60" fmla="*/ 44450 w 76200"/>
              <a:gd name="T61" fmla="*/ 409706 h 816990"/>
              <a:gd name="T62" fmla="*/ 31750 w 76200"/>
              <a:gd name="T63" fmla="*/ 409706 h 816990"/>
              <a:gd name="T64" fmla="*/ 31750 w 76200"/>
              <a:gd name="T65" fmla="*/ 433012 h 816990"/>
              <a:gd name="T66" fmla="*/ 44450 w 76200"/>
              <a:gd name="T67" fmla="*/ 433012 h 816990"/>
              <a:gd name="T68" fmla="*/ 31750 w 76200"/>
              <a:gd name="T69" fmla="*/ 471220 h 816990"/>
              <a:gd name="T70" fmla="*/ 44450 w 76200"/>
              <a:gd name="T71" fmla="*/ 483955 h 816990"/>
              <a:gd name="T72" fmla="*/ 44450 w 76200"/>
              <a:gd name="T73" fmla="*/ 496691 h 816990"/>
              <a:gd name="T74" fmla="*/ 31750 w 76200"/>
              <a:gd name="T75" fmla="*/ 509427 h 816990"/>
              <a:gd name="T76" fmla="*/ 44450 w 76200"/>
              <a:gd name="T77" fmla="*/ 509427 h 816990"/>
              <a:gd name="T78" fmla="*/ 31750 w 76200"/>
              <a:gd name="T79" fmla="*/ 547634 h 816990"/>
              <a:gd name="T80" fmla="*/ 44450 w 76200"/>
              <a:gd name="T81" fmla="*/ 560370 h 816990"/>
              <a:gd name="T82" fmla="*/ 44450 w 76200"/>
              <a:gd name="T83" fmla="*/ 573105 h 816990"/>
              <a:gd name="T84" fmla="*/ 31750 w 76200"/>
              <a:gd name="T85" fmla="*/ 585841 h 816990"/>
              <a:gd name="T86" fmla="*/ 44450 w 76200"/>
              <a:gd name="T87" fmla="*/ 585841 h 816990"/>
              <a:gd name="T88" fmla="*/ 31750 w 76200"/>
              <a:gd name="T89" fmla="*/ 624048 h 816990"/>
              <a:gd name="T90" fmla="*/ 44450 w 76200"/>
              <a:gd name="T91" fmla="*/ 636783 h 816990"/>
              <a:gd name="T92" fmla="*/ 44450 w 76200"/>
              <a:gd name="T93" fmla="*/ 649519 h 816990"/>
              <a:gd name="T94" fmla="*/ 31750 w 76200"/>
              <a:gd name="T95" fmla="*/ 662255 h 816990"/>
              <a:gd name="T96" fmla="*/ 44450 w 76200"/>
              <a:gd name="T97" fmla="*/ 662255 h 816990"/>
              <a:gd name="T98" fmla="*/ 31750 w 76200"/>
              <a:gd name="T99" fmla="*/ 700462 h 816990"/>
              <a:gd name="T100" fmla="*/ 44450 w 76200"/>
              <a:gd name="T101" fmla="*/ 713198 h 816990"/>
              <a:gd name="T102" fmla="*/ 44450 w 76200"/>
              <a:gd name="T103" fmla="*/ 725933 h 816990"/>
              <a:gd name="T104" fmla="*/ 0 w 76200"/>
              <a:gd name="T105" fmla="*/ 742871 h 816990"/>
              <a:gd name="T106" fmla="*/ 31750 w 76200"/>
              <a:gd name="T107" fmla="*/ 751405 h 816990"/>
              <a:gd name="T108" fmla="*/ 31750 w 76200"/>
              <a:gd name="T109" fmla="*/ 738669 h 816990"/>
              <a:gd name="T110" fmla="*/ 44450 w 76200"/>
              <a:gd name="T111" fmla="*/ 738669 h 816990"/>
              <a:gd name="T112" fmla="*/ 44450 w 76200"/>
              <a:gd name="T113" fmla="*/ 751405 h 81699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6200"/>
              <a:gd name="T172" fmla="*/ 0 h 816990"/>
              <a:gd name="T173" fmla="*/ 76200 w 76200"/>
              <a:gd name="T174" fmla="*/ 816990 h 81699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6200" h="816990">
                <a:moveTo>
                  <a:pt x="44450" y="0"/>
                </a:moveTo>
                <a:lnTo>
                  <a:pt x="31750" y="0"/>
                </a:lnTo>
                <a:lnTo>
                  <a:pt x="31750" y="12700"/>
                </a:lnTo>
                <a:lnTo>
                  <a:pt x="44450" y="12700"/>
                </a:lnTo>
                <a:lnTo>
                  <a:pt x="44450" y="0"/>
                </a:lnTo>
                <a:close/>
              </a:path>
              <a:path w="76200" h="816990">
                <a:moveTo>
                  <a:pt x="44450" y="25400"/>
                </a:moveTo>
                <a:lnTo>
                  <a:pt x="31750" y="25400"/>
                </a:lnTo>
                <a:lnTo>
                  <a:pt x="31750" y="38100"/>
                </a:lnTo>
                <a:lnTo>
                  <a:pt x="44450" y="38100"/>
                </a:lnTo>
                <a:lnTo>
                  <a:pt x="44450" y="25400"/>
                </a:lnTo>
                <a:close/>
              </a:path>
              <a:path w="76200" h="816990">
                <a:moveTo>
                  <a:pt x="44450" y="50800"/>
                </a:moveTo>
                <a:lnTo>
                  <a:pt x="31750" y="50800"/>
                </a:lnTo>
                <a:lnTo>
                  <a:pt x="31750" y="63500"/>
                </a:lnTo>
                <a:lnTo>
                  <a:pt x="44450" y="63500"/>
                </a:lnTo>
                <a:lnTo>
                  <a:pt x="44450" y="50800"/>
                </a:lnTo>
                <a:close/>
              </a:path>
              <a:path w="76200" h="816990">
                <a:moveTo>
                  <a:pt x="44450" y="76200"/>
                </a:moveTo>
                <a:lnTo>
                  <a:pt x="31750" y="76200"/>
                </a:lnTo>
                <a:lnTo>
                  <a:pt x="31750" y="88900"/>
                </a:lnTo>
                <a:lnTo>
                  <a:pt x="44450" y="88900"/>
                </a:lnTo>
                <a:lnTo>
                  <a:pt x="44450" y="76200"/>
                </a:lnTo>
                <a:close/>
              </a:path>
              <a:path w="76200" h="816990">
                <a:moveTo>
                  <a:pt x="44450" y="101600"/>
                </a:moveTo>
                <a:lnTo>
                  <a:pt x="31750" y="101600"/>
                </a:lnTo>
                <a:lnTo>
                  <a:pt x="31750" y="114300"/>
                </a:lnTo>
                <a:lnTo>
                  <a:pt x="44450" y="114300"/>
                </a:lnTo>
                <a:lnTo>
                  <a:pt x="44450" y="101600"/>
                </a:lnTo>
                <a:close/>
              </a:path>
              <a:path w="76200" h="816990">
                <a:moveTo>
                  <a:pt x="44450" y="127000"/>
                </a:moveTo>
                <a:lnTo>
                  <a:pt x="31750" y="127000"/>
                </a:lnTo>
                <a:lnTo>
                  <a:pt x="31750" y="139700"/>
                </a:lnTo>
                <a:lnTo>
                  <a:pt x="44450" y="139700"/>
                </a:lnTo>
                <a:lnTo>
                  <a:pt x="44450" y="127000"/>
                </a:lnTo>
                <a:close/>
              </a:path>
              <a:path w="76200" h="816990">
                <a:moveTo>
                  <a:pt x="44450" y="152400"/>
                </a:moveTo>
                <a:lnTo>
                  <a:pt x="31750" y="152400"/>
                </a:lnTo>
                <a:lnTo>
                  <a:pt x="31750" y="165100"/>
                </a:lnTo>
                <a:lnTo>
                  <a:pt x="44450" y="165100"/>
                </a:lnTo>
                <a:lnTo>
                  <a:pt x="44450" y="152400"/>
                </a:lnTo>
                <a:close/>
              </a:path>
              <a:path w="76200" h="816990">
                <a:moveTo>
                  <a:pt x="44450" y="177800"/>
                </a:moveTo>
                <a:lnTo>
                  <a:pt x="31750" y="177800"/>
                </a:lnTo>
                <a:lnTo>
                  <a:pt x="31750" y="190500"/>
                </a:lnTo>
                <a:lnTo>
                  <a:pt x="44450" y="190500"/>
                </a:lnTo>
                <a:lnTo>
                  <a:pt x="44450" y="177800"/>
                </a:lnTo>
                <a:close/>
              </a:path>
              <a:path w="76200" h="816990">
                <a:moveTo>
                  <a:pt x="44450" y="203200"/>
                </a:moveTo>
                <a:lnTo>
                  <a:pt x="31750" y="203200"/>
                </a:lnTo>
                <a:lnTo>
                  <a:pt x="31750" y="215900"/>
                </a:lnTo>
                <a:lnTo>
                  <a:pt x="44450" y="215900"/>
                </a:lnTo>
                <a:lnTo>
                  <a:pt x="44450" y="203200"/>
                </a:lnTo>
                <a:close/>
              </a:path>
              <a:path w="76200" h="816990">
                <a:moveTo>
                  <a:pt x="44450" y="228600"/>
                </a:moveTo>
                <a:lnTo>
                  <a:pt x="31750" y="228600"/>
                </a:lnTo>
                <a:lnTo>
                  <a:pt x="31750" y="241300"/>
                </a:lnTo>
                <a:lnTo>
                  <a:pt x="44450" y="241300"/>
                </a:lnTo>
                <a:lnTo>
                  <a:pt x="44450" y="228600"/>
                </a:lnTo>
                <a:close/>
              </a:path>
              <a:path w="76200" h="816990">
                <a:moveTo>
                  <a:pt x="44450" y="254000"/>
                </a:moveTo>
                <a:lnTo>
                  <a:pt x="31750" y="254000"/>
                </a:lnTo>
                <a:lnTo>
                  <a:pt x="31750" y="266700"/>
                </a:lnTo>
                <a:lnTo>
                  <a:pt x="44450" y="266700"/>
                </a:lnTo>
                <a:lnTo>
                  <a:pt x="44450" y="254000"/>
                </a:lnTo>
                <a:close/>
              </a:path>
              <a:path w="76200" h="816990">
                <a:moveTo>
                  <a:pt x="44450" y="279400"/>
                </a:moveTo>
                <a:lnTo>
                  <a:pt x="31750" y="279400"/>
                </a:lnTo>
                <a:lnTo>
                  <a:pt x="31750" y="292100"/>
                </a:lnTo>
                <a:lnTo>
                  <a:pt x="44450" y="292100"/>
                </a:lnTo>
                <a:lnTo>
                  <a:pt x="44450" y="279400"/>
                </a:lnTo>
                <a:close/>
              </a:path>
              <a:path w="76200" h="816990">
                <a:moveTo>
                  <a:pt x="44450" y="304800"/>
                </a:moveTo>
                <a:lnTo>
                  <a:pt x="31750" y="304800"/>
                </a:lnTo>
                <a:lnTo>
                  <a:pt x="31750" y="317500"/>
                </a:lnTo>
                <a:lnTo>
                  <a:pt x="44450" y="317500"/>
                </a:lnTo>
                <a:lnTo>
                  <a:pt x="44450" y="304800"/>
                </a:lnTo>
                <a:close/>
              </a:path>
              <a:path w="76200" h="816990">
                <a:moveTo>
                  <a:pt x="44450" y="330200"/>
                </a:moveTo>
                <a:lnTo>
                  <a:pt x="31750" y="330200"/>
                </a:lnTo>
                <a:lnTo>
                  <a:pt x="31750" y="342900"/>
                </a:lnTo>
                <a:lnTo>
                  <a:pt x="44450" y="342900"/>
                </a:lnTo>
                <a:lnTo>
                  <a:pt x="44450" y="330200"/>
                </a:lnTo>
                <a:close/>
              </a:path>
              <a:path w="76200" h="816990">
                <a:moveTo>
                  <a:pt x="44450" y="355600"/>
                </a:moveTo>
                <a:lnTo>
                  <a:pt x="31750" y="355600"/>
                </a:lnTo>
                <a:lnTo>
                  <a:pt x="31750" y="368300"/>
                </a:lnTo>
                <a:lnTo>
                  <a:pt x="44450" y="368300"/>
                </a:lnTo>
                <a:lnTo>
                  <a:pt x="44450" y="355600"/>
                </a:lnTo>
                <a:close/>
              </a:path>
              <a:path w="76200" h="816990">
                <a:moveTo>
                  <a:pt x="44450" y="381000"/>
                </a:moveTo>
                <a:lnTo>
                  <a:pt x="31750" y="381000"/>
                </a:lnTo>
                <a:lnTo>
                  <a:pt x="31750" y="393700"/>
                </a:lnTo>
                <a:lnTo>
                  <a:pt x="44450" y="393700"/>
                </a:lnTo>
                <a:lnTo>
                  <a:pt x="44450" y="381000"/>
                </a:lnTo>
                <a:close/>
              </a:path>
              <a:path w="76200" h="816990">
                <a:moveTo>
                  <a:pt x="44450" y="406400"/>
                </a:moveTo>
                <a:lnTo>
                  <a:pt x="33908" y="406400"/>
                </a:lnTo>
                <a:lnTo>
                  <a:pt x="31750" y="408558"/>
                </a:lnTo>
                <a:lnTo>
                  <a:pt x="31750" y="419100"/>
                </a:lnTo>
                <a:lnTo>
                  <a:pt x="44450" y="419100"/>
                </a:lnTo>
                <a:lnTo>
                  <a:pt x="44450" y="414908"/>
                </a:lnTo>
                <a:lnTo>
                  <a:pt x="38100" y="414908"/>
                </a:lnTo>
                <a:lnTo>
                  <a:pt x="44450" y="408558"/>
                </a:lnTo>
                <a:lnTo>
                  <a:pt x="44450" y="406400"/>
                </a:lnTo>
                <a:close/>
              </a:path>
              <a:path w="76200" h="816990">
                <a:moveTo>
                  <a:pt x="44450" y="408558"/>
                </a:moveTo>
                <a:lnTo>
                  <a:pt x="38100" y="414908"/>
                </a:lnTo>
                <a:lnTo>
                  <a:pt x="44450" y="414908"/>
                </a:lnTo>
                <a:lnTo>
                  <a:pt x="44450" y="408558"/>
                </a:lnTo>
                <a:close/>
              </a:path>
              <a:path w="76200" h="816990">
                <a:moveTo>
                  <a:pt x="38100" y="402208"/>
                </a:moveTo>
                <a:lnTo>
                  <a:pt x="31750" y="402208"/>
                </a:lnTo>
                <a:lnTo>
                  <a:pt x="31750" y="408558"/>
                </a:lnTo>
                <a:lnTo>
                  <a:pt x="38100" y="402208"/>
                </a:lnTo>
                <a:close/>
              </a:path>
              <a:path w="76200" h="816990">
                <a:moveTo>
                  <a:pt x="44450" y="431800"/>
                </a:moveTo>
                <a:lnTo>
                  <a:pt x="31750" y="431800"/>
                </a:lnTo>
                <a:lnTo>
                  <a:pt x="31750" y="444500"/>
                </a:lnTo>
                <a:lnTo>
                  <a:pt x="44450" y="444500"/>
                </a:lnTo>
                <a:lnTo>
                  <a:pt x="44450" y="431800"/>
                </a:lnTo>
                <a:close/>
              </a:path>
              <a:path w="76200" h="816990">
                <a:moveTo>
                  <a:pt x="44450" y="457200"/>
                </a:moveTo>
                <a:lnTo>
                  <a:pt x="31750" y="457200"/>
                </a:lnTo>
                <a:lnTo>
                  <a:pt x="31750" y="469900"/>
                </a:lnTo>
                <a:lnTo>
                  <a:pt x="44450" y="469900"/>
                </a:lnTo>
                <a:lnTo>
                  <a:pt x="44450" y="457200"/>
                </a:lnTo>
                <a:close/>
              </a:path>
              <a:path w="76200" h="816990">
                <a:moveTo>
                  <a:pt x="44450" y="482600"/>
                </a:moveTo>
                <a:lnTo>
                  <a:pt x="31750" y="482600"/>
                </a:lnTo>
                <a:lnTo>
                  <a:pt x="31750" y="495300"/>
                </a:lnTo>
                <a:lnTo>
                  <a:pt x="44450" y="495300"/>
                </a:lnTo>
                <a:lnTo>
                  <a:pt x="44450" y="482600"/>
                </a:lnTo>
                <a:close/>
              </a:path>
              <a:path w="76200" h="816990">
                <a:moveTo>
                  <a:pt x="44450" y="508000"/>
                </a:moveTo>
                <a:lnTo>
                  <a:pt x="31750" y="508000"/>
                </a:lnTo>
                <a:lnTo>
                  <a:pt x="31750" y="520700"/>
                </a:lnTo>
                <a:lnTo>
                  <a:pt x="44450" y="520700"/>
                </a:lnTo>
                <a:lnTo>
                  <a:pt x="44450" y="508000"/>
                </a:lnTo>
                <a:close/>
              </a:path>
              <a:path w="76200" h="816990">
                <a:moveTo>
                  <a:pt x="44450" y="533400"/>
                </a:moveTo>
                <a:lnTo>
                  <a:pt x="31750" y="533400"/>
                </a:lnTo>
                <a:lnTo>
                  <a:pt x="31750" y="546100"/>
                </a:lnTo>
                <a:lnTo>
                  <a:pt x="44450" y="546100"/>
                </a:lnTo>
                <a:lnTo>
                  <a:pt x="44450" y="533400"/>
                </a:lnTo>
                <a:close/>
              </a:path>
              <a:path w="76200" h="816990">
                <a:moveTo>
                  <a:pt x="44450" y="558800"/>
                </a:moveTo>
                <a:lnTo>
                  <a:pt x="31750" y="558800"/>
                </a:lnTo>
                <a:lnTo>
                  <a:pt x="31750" y="571500"/>
                </a:lnTo>
                <a:lnTo>
                  <a:pt x="44450" y="571500"/>
                </a:lnTo>
                <a:lnTo>
                  <a:pt x="44450" y="558800"/>
                </a:lnTo>
                <a:close/>
              </a:path>
              <a:path w="76200" h="816990">
                <a:moveTo>
                  <a:pt x="44450" y="584200"/>
                </a:moveTo>
                <a:lnTo>
                  <a:pt x="31750" y="584200"/>
                </a:lnTo>
                <a:lnTo>
                  <a:pt x="31750" y="596900"/>
                </a:lnTo>
                <a:lnTo>
                  <a:pt x="44450" y="596900"/>
                </a:lnTo>
                <a:lnTo>
                  <a:pt x="44450" y="584200"/>
                </a:lnTo>
                <a:close/>
              </a:path>
              <a:path w="76200" h="816990">
                <a:moveTo>
                  <a:pt x="44450" y="609600"/>
                </a:moveTo>
                <a:lnTo>
                  <a:pt x="31750" y="609600"/>
                </a:lnTo>
                <a:lnTo>
                  <a:pt x="31750" y="622300"/>
                </a:lnTo>
                <a:lnTo>
                  <a:pt x="44450" y="622300"/>
                </a:lnTo>
                <a:lnTo>
                  <a:pt x="44450" y="609600"/>
                </a:lnTo>
                <a:close/>
              </a:path>
              <a:path w="76200" h="816990">
                <a:moveTo>
                  <a:pt x="44450" y="635000"/>
                </a:moveTo>
                <a:lnTo>
                  <a:pt x="31750" y="635000"/>
                </a:lnTo>
                <a:lnTo>
                  <a:pt x="31750" y="647700"/>
                </a:lnTo>
                <a:lnTo>
                  <a:pt x="44450" y="647700"/>
                </a:lnTo>
                <a:lnTo>
                  <a:pt x="44450" y="635000"/>
                </a:lnTo>
                <a:close/>
              </a:path>
              <a:path w="76200" h="816990">
                <a:moveTo>
                  <a:pt x="44450" y="660400"/>
                </a:moveTo>
                <a:lnTo>
                  <a:pt x="31750" y="660400"/>
                </a:lnTo>
                <a:lnTo>
                  <a:pt x="31750" y="673100"/>
                </a:lnTo>
                <a:lnTo>
                  <a:pt x="44450" y="673100"/>
                </a:lnTo>
                <a:lnTo>
                  <a:pt x="44450" y="660400"/>
                </a:lnTo>
                <a:close/>
              </a:path>
              <a:path w="76200" h="816990">
                <a:moveTo>
                  <a:pt x="44450" y="685800"/>
                </a:moveTo>
                <a:lnTo>
                  <a:pt x="31750" y="685800"/>
                </a:lnTo>
                <a:lnTo>
                  <a:pt x="31750" y="698500"/>
                </a:lnTo>
                <a:lnTo>
                  <a:pt x="44450" y="698500"/>
                </a:lnTo>
                <a:lnTo>
                  <a:pt x="44450" y="685800"/>
                </a:lnTo>
                <a:close/>
              </a:path>
              <a:path w="76200" h="816990">
                <a:moveTo>
                  <a:pt x="44450" y="711200"/>
                </a:moveTo>
                <a:lnTo>
                  <a:pt x="31750" y="711200"/>
                </a:lnTo>
                <a:lnTo>
                  <a:pt x="31750" y="723900"/>
                </a:lnTo>
                <a:lnTo>
                  <a:pt x="44450" y="723900"/>
                </a:lnTo>
                <a:lnTo>
                  <a:pt x="44450" y="711200"/>
                </a:lnTo>
                <a:close/>
              </a:path>
              <a:path w="76200" h="816990">
                <a:moveTo>
                  <a:pt x="31750" y="740790"/>
                </a:moveTo>
                <a:lnTo>
                  <a:pt x="0" y="740790"/>
                </a:lnTo>
                <a:lnTo>
                  <a:pt x="38100" y="816990"/>
                </a:lnTo>
                <a:lnTo>
                  <a:pt x="71945" y="749300"/>
                </a:lnTo>
                <a:lnTo>
                  <a:pt x="31750" y="749300"/>
                </a:lnTo>
                <a:lnTo>
                  <a:pt x="31750" y="740790"/>
                </a:lnTo>
                <a:close/>
              </a:path>
              <a:path w="76200" h="816990">
                <a:moveTo>
                  <a:pt x="44450" y="736600"/>
                </a:moveTo>
                <a:lnTo>
                  <a:pt x="31750" y="736600"/>
                </a:lnTo>
                <a:lnTo>
                  <a:pt x="31750" y="749300"/>
                </a:lnTo>
                <a:lnTo>
                  <a:pt x="44450" y="749300"/>
                </a:lnTo>
                <a:lnTo>
                  <a:pt x="44450" y="736600"/>
                </a:lnTo>
                <a:close/>
              </a:path>
              <a:path w="76200" h="816990">
                <a:moveTo>
                  <a:pt x="76200" y="740790"/>
                </a:moveTo>
                <a:lnTo>
                  <a:pt x="44450" y="740790"/>
                </a:lnTo>
                <a:lnTo>
                  <a:pt x="44450" y="749300"/>
                </a:lnTo>
                <a:lnTo>
                  <a:pt x="71945" y="749300"/>
                </a:lnTo>
                <a:lnTo>
                  <a:pt x="76200" y="740790"/>
                </a:lnTo>
                <a:close/>
              </a:path>
            </a:pathLst>
          </a:custGeom>
          <a:solidFill>
            <a:srgbClr val="1515FF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9493" name="object 55"/>
          <p:cNvSpPr>
            <a:spLocks noChangeArrowheads="1"/>
          </p:cNvSpPr>
          <p:nvPr/>
        </p:nvSpPr>
        <p:spPr bwMode="auto">
          <a:xfrm>
            <a:off x="4414838" y="2779713"/>
            <a:ext cx="447675" cy="619125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94" name="object 57"/>
          <p:cNvSpPr>
            <a:spLocks noChangeArrowheads="1"/>
          </p:cNvSpPr>
          <p:nvPr/>
        </p:nvSpPr>
        <p:spPr bwMode="auto">
          <a:xfrm>
            <a:off x="4364038" y="3084513"/>
            <a:ext cx="449262" cy="619125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581400" y="2895600"/>
            <a:ext cx="1143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Calibri"/>
                <a:cs typeface="Calibri"/>
              </a:rPr>
              <a:t>132 103,1</a:t>
            </a:r>
            <a:endParaRPr sz="2000" dirty="0">
              <a:latin typeface="Calibri"/>
              <a:cs typeface="Calibri"/>
            </a:endParaRPr>
          </a:p>
          <a:p>
            <a:pPr marL="609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ru-RU" sz="2000" b="1" dirty="0" smtClean="0">
                <a:solidFill>
                  <a:srgbClr val="FFFFFF"/>
                </a:solidFill>
                <a:latin typeface="Calibri"/>
                <a:cs typeface="Calibri"/>
              </a:rPr>
              <a:t>25,3</a:t>
            </a:r>
            <a:r>
              <a:rPr sz="2000" b="1" smtClean="0">
                <a:solidFill>
                  <a:srgbClr val="FFFFFF"/>
                </a:solidFill>
                <a:latin typeface="Calibri"/>
                <a:cs typeface="Calibri"/>
              </a:rPr>
              <a:t>%)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52" name="object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571272"/>
              </p:ext>
            </p:extLst>
          </p:nvPr>
        </p:nvGraphicFramePr>
        <p:xfrm>
          <a:off x="6172200" y="1371600"/>
          <a:ext cx="2971800" cy="5141807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2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/>
                        <a:t>Безвоз</a:t>
                      </a:r>
                      <a:r>
                        <a:rPr sz="1400" spc="-10" dirty="0"/>
                        <a:t>м</a:t>
                      </a:r>
                      <a:r>
                        <a:rPr sz="1400" dirty="0"/>
                        <a:t>е</a:t>
                      </a:r>
                      <a:r>
                        <a:rPr sz="1400" spc="-15" dirty="0"/>
                        <a:t>з</a:t>
                      </a:r>
                      <a:r>
                        <a:rPr sz="1400" dirty="0"/>
                        <a:t>дн</a:t>
                      </a:r>
                      <a:r>
                        <a:rPr sz="1400" spc="-10" dirty="0"/>
                        <a:t>ы</a:t>
                      </a:r>
                      <a:r>
                        <a:rPr sz="1400" dirty="0"/>
                        <a:t>е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/>
                        <a:t>пост</a:t>
                      </a:r>
                      <a:r>
                        <a:rPr sz="1400" spc="-10" dirty="0"/>
                        <a:t>у</a:t>
                      </a:r>
                      <a:r>
                        <a:rPr sz="1400" dirty="0"/>
                        <a:t>плен</a:t>
                      </a:r>
                      <a:r>
                        <a:rPr sz="1400" spc="-15" dirty="0"/>
                        <a:t>и</a:t>
                      </a:r>
                      <a:r>
                        <a:rPr sz="1400" dirty="0"/>
                        <a:t>я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</a:pPr>
                      <a:r>
                        <a:rPr sz="1400" dirty="0"/>
                        <a:t>С</a:t>
                      </a:r>
                      <a:r>
                        <a:rPr sz="1400" spc="-20" dirty="0"/>
                        <a:t>у</a:t>
                      </a:r>
                      <a:r>
                        <a:rPr sz="1400" spc="-10" dirty="0"/>
                        <a:t>мм</a:t>
                      </a:r>
                      <a:r>
                        <a:rPr sz="1400" dirty="0"/>
                        <a:t>а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6659">
                <a:tc>
                  <a:txBody>
                    <a:bodyPr/>
                    <a:lstStyle/>
                    <a:p>
                      <a:pPr marL="642620">
                        <a:lnSpc>
                          <a:spcPct val="100000"/>
                        </a:lnSpc>
                      </a:pPr>
                      <a:r>
                        <a:rPr sz="1400" spc="-20" dirty="0"/>
                        <a:t>Д</a:t>
                      </a:r>
                      <a:r>
                        <a:rPr sz="1400" spc="-10" dirty="0"/>
                        <a:t>о</a:t>
                      </a:r>
                      <a:r>
                        <a:rPr sz="1400" spc="-5" dirty="0"/>
                        <a:t>т</a:t>
                      </a:r>
                      <a:r>
                        <a:rPr sz="1400" dirty="0"/>
                        <a:t>а</a:t>
                      </a:r>
                      <a:r>
                        <a:rPr sz="1400" spc="-10" dirty="0"/>
                        <a:t>ц</a:t>
                      </a:r>
                      <a:r>
                        <a:rPr sz="1400" spc="-5" dirty="0"/>
                        <a:t>и</a:t>
                      </a:r>
                      <a:r>
                        <a:rPr sz="1400" dirty="0"/>
                        <a:t>и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60 484,1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659">
                <a:tc>
                  <a:txBody>
                    <a:bodyPr/>
                    <a:lstStyle/>
                    <a:p>
                      <a:pPr marL="552450">
                        <a:lnSpc>
                          <a:spcPct val="100000"/>
                        </a:lnSpc>
                      </a:pPr>
                      <a:r>
                        <a:rPr sz="1400" spc="-10" dirty="0"/>
                        <a:t>С</a:t>
                      </a:r>
                      <a:r>
                        <a:rPr sz="1400" dirty="0"/>
                        <a:t>у</a:t>
                      </a:r>
                      <a:r>
                        <a:rPr sz="1400" spc="-10" dirty="0"/>
                        <a:t>б</a:t>
                      </a:r>
                      <a:r>
                        <a:rPr sz="1400" dirty="0"/>
                        <a:t>в</a:t>
                      </a:r>
                      <a:r>
                        <a:rPr sz="1400" spc="-10" dirty="0"/>
                        <a:t>е</a:t>
                      </a:r>
                      <a:r>
                        <a:rPr sz="1400" dirty="0"/>
                        <a:t>нц</a:t>
                      </a:r>
                      <a:r>
                        <a:rPr sz="1400" spc="-10" dirty="0"/>
                        <a:t>и</a:t>
                      </a:r>
                      <a:r>
                        <a:rPr sz="1400" dirty="0"/>
                        <a:t>и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212 897,0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8907">
                <a:tc>
                  <a:txBody>
                    <a:bodyPr/>
                    <a:lstStyle/>
                    <a:p>
                      <a:pPr marL="599440">
                        <a:lnSpc>
                          <a:spcPct val="100000"/>
                        </a:lnSpc>
                      </a:pPr>
                      <a:r>
                        <a:rPr sz="1400" spc="-5" dirty="0"/>
                        <a:t>С</a:t>
                      </a:r>
                      <a:r>
                        <a:rPr sz="1400" dirty="0"/>
                        <a:t>у</a:t>
                      </a:r>
                      <a:r>
                        <a:rPr sz="1400" spc="-5" dirty="0"/>
                        <a:t>б</a:t>
                      </a:r>
                      <a:r>
                        <a:rPr sz="1400" spc="-10" dirty="0"/>
                        <a:t>с</a:t>
                      </a:r>
                      <a:r>
                        <a:rPr sz="1400" dirty="0"/>
                        <a:t>и</a:t>
                      </a:r>
                      <a:r>
                        <a:rPr sz="1400" spc="-10" dirty="0"/>
                        <a:t>д</a:t>
                      </a:r>
                      <a:r>
                        <a:rPr sz="1400" dirty="0"/>
                        <a:t>ии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64  912,6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9847">
                <a:tc>
                  <a:txBody>
                    <a:bodyPr/>
                    <a:lstStyle/>
                    <a:p>
                      <a:pPr marL="517525" marR="116839" indent="-394970" algn="l">
                        <a:lnSpc>
                          <a:spcPct val="100000"/>
                        </a:lnSpc>
                      </a:pPr>
                      <a:r>
                        <a:rPr sz="1400" dirty="0"/>
                        <a:t>Иные</a:t>
                      </a:r>
                      <a:r>
                        <a:rPr sz="1400" spc="-10" dirty="0"/>
                        <a:t> </a:t>
                      </a:r>
                      <a:r>
                        <a:rPr sz="1400" dirty="0"/>
                        <a:t>м</a:t>
                      </a:r>
                      <a:r>
                        <a:rPr sz="1400" spc="-30" dirty="0"/>
                        <a:t>е</a:t>
                      </a:r>
                      <a:r>
                        <a:rPr sz="1400" dirty="0"/>
                        <a:t>ж</a:t>
                      </a:r>
                      <a:r>
                        <a:rPr sz="1400" spc="-5" dirty="0"/>
                        <a:t>б</a:t>
                      </a:r>
                      <a:r>
                        <a:rPr sz="1400" spc="-45" dirty="0"/>
                        <a:t>ю</a:t>
                      </a:r>
                      <a:r>
                        <a:rPr sz="1400" dirty="0"/>
                        <a:t>д</a:t>
                      </a:r>
                      <a:r>
                        <a:rPr sz="1400" spc="-15" dirty="0"/>
                        <a:t>ж</a:t>
                      </a:r>
                      <a:r>
                        <a:rPr sz="1400" dirty="0"/>
                        <a:t>е</a:t>
                      </a:r>
                      <a:r>
                        <a:rPr sz="1400" spc="-10" dirty="0"/>
                        <a:t>т</a:t>
                      </a:r>
                      <a:r>
                        <a:rPr sz="1400" dirty="0"/>
                        <a:t>ные т</a:t>
                      </a:r>
                      <a:r>
                        <a:rPr sz="1400" spc="-10" dirty="0"/>
                        <a:t>р</a:t>
                      </a:r>
                      <a:r>
                        <a:rPr sz="1400" dirty="0"/>
                        <a:t>ан</a:t>
                      </a:r>
                      <a:r>
                        <a:rPr sz="1400" spc="-10" dirty="0"/>
                        <a:t>с</a:t>
                      </a:r>
                      <a:r>
                        <a:rPr sz="1400" dirty="0"/>
                        <a:t>фе</a:t>
                      </a:r>
                      <a:r>
                        <a:rPr sz="1400" spc="-10" dirty="0"/>
                        <a:t>р</a:t>
                      </a:r>
                      <a:r>
                        <a:rPr sz="1400" dirty="0"/>
                        <a:t>ты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17 951,2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6155">
                <a:tc>
                  <a:txBody>
                    <a:bodyPr/>
                    <a:lstStyle/>
                    <a:p>
                      <a:pPr marL="368300" marR="360045" indent="-1270" algn="ctr">
                        <a:lnSpc>
                          <a:spcPct val="100099"/>
                        </a:lnSpc>
                      </a:pPr>
                      <a:r>
                        <a:rPr lang="ru-RU" sz="1400" dirty="0" smtClean="0"/>
                        <a:t>Доходы от возврата остатков субсидий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</a:pPr>
                      <a:r>
                        <a:rPr lang="ru-RU" sz="1400" spc="-5" dirty="0" smtClean="0">
                          <a:latin typeface="+mn-lt"/>
                          <a:cs typeface="+mn-cs"/>
                        </a:rPr>
                        <a:t>63,2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6155">
                <a:tc>
                  <a:txBody>
                    <a:bodyPr/>
                    <a:lstStyle/>
                    <a:p>
                      <a:pPr marL="368300" marR="360045" indent="-1270" algn="ctr">
                        <a:lnSpc>
                          <a:spcPct val="100099"/>
                        </a:lnSpc>
                      </a:pPr>
                      <a:r>
                        <a:rPr lang="ru-RU" sz="1400" dirty="0">
                          <a:latin typeface="Calibri"/>
                          <a:cs typeface="Calibri"/>
                        </a:rPr>
                        <a:t>Возврат</a:t>
                      </a:r>
                      <a:r>
                        <a:rPr lang="ru-RU" sz="1400" baseline="0" dirty="0">
                          <a:latin typeface="Calibri"/>
                          <a:cs typeface="Calibri"/>
                        </a:rPr>
                        <a:t> субсидий, субвенций, имеющих целевое назначение прошлых лет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-398,0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0" name="Прямоугольник 59"/>
          <p:cNvSpPr/>
          <p:nvPr/>
        </p:nvSpPr>
        <p:spPr>
          <a:xfrm>
            <a:off x="1219200" y="0"/>
            <a:ext cx="70866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Структура доходов бюджета муниципального района за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2020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год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index_im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667000"/>
            <a:ext cx="2590800" cy="1676399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4500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Прямоугольник 1"/>
          <p:cNvSpPr/>
          <p:nvPr/>
        </p:nvSpPr>
        <p:spPr>
          <a:xfrm>
            <a:off x="1143000" y="0"/>
            <a:ext cx="7086600" cy="914400"/>
          </a:xfrm>
          <a:prstGeom prst="rect">
            <a:avLst/>
          </a:prstGeom>
          <a:gradFill>
            <a:gsLst>
              <a:gs pos="0">
                <a:srgbClr val="FFFF00"/>
              </a:gs>
              <a:gs pos="45000">
                <a:schemeClr val="accent3">
                  <a:lumMod val="75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70C0"/>
                </a:solidFill>
              </a:rPr>
              <a:t>Гражданин- его участие в бюджетном процессе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990600"/>
            <a:ext cx="8458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</a:rPr>
              <a:t>Гражданин- помогает формировать доходную часть бюджета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905000" y="1219200"/>
            <a:ext cx="6324600" cy="838200"/>
          </a:xfrm>
          <a:prstGeom prst="flowChartAlternateProcess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90800" y="1219200"/>
            <a:ext cx="3048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Гражданин как налогоплательщик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3733800" y="2057400"/>
            <a:ext cx="1219200" cy="609600"/>
          </a:xfrm>
          <a:prstGeom prst="downArrow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4500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429000" y="3124200"/>
            <a:ext cx="1905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dirty="0">
                <a:solidFill>
                  <a:srgbClr val="00B0F0"/>
                </a:solidFill>
              </a:rPr>
              <a:t>Бюджет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905000" y="4343400"/>
            <a:ext cx="6324600" cy="838200"/>
          </a:xfrm>
          <a:prstGeom prst="flowChartAlternateProcess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19400" y="4343400"/>
            <a:ext cx="3048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Гражданин как получатель социальных гарантий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3886200" y="5181600"/>
            <a:ext cx="1219200" cy="609600"/>
          </a:xfrm>
          <a:prstGeom prst="downArrow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4500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57200" y="5791200"/>
            <a:ext cx="8382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</a:rPr>
              <a:t>Гражданин получает социальные гарантии- расходная часть бюджета (образование, ЖКХ, культура, физическая культура и спорт, социальные льготы и другие направления социальных гарантий)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667000"/>
            <a:ext cx="2895600" cy="16763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object 2"/>
          <p:cNvSpPr>
            <a:spLocks noChangeArrowheads="1"/>
          </p:cNvSpPr>
          <p:nvPr/>
        </p:nvSpPr>
        <p:spPr bwMode="auto">
          <a:xfrm>
            <a:off x="2262188" y="0"/>
            <a:ext cx="4881562" cy="11985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6" name="object 3"/>
          <p:cNvSpPr>
            <a:spLocks noChangeArrowheads="1"/>
          </p:cNvSpPr>
          <p:nvPr/>
        </p:nvSpPr>
        <p:spPr bwMode="auto">
          <a:xfrm>
            <a:off x="3295650" y="1276350"/>
            <a:ext cx="2449513" cy="7191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7" name="object 4"/>
          <p:cNvSpPr>
            <a:spLocks noChangeArrowheads="1"/>
          </p:cNvSpPr>
          <p:nvPr/>
        </p:nvSpPr>
        <p:spPr bwMode="auto">
          <a:xfrm>
            <a:off x="3781425" y="1292225"/>
            <a:ext cx="1476375" cy="6318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8" name="object 5"/>
          <p:cNvSpPr>
            <a:spLocks noChangeArrowheads="1"/>
          </p:cNvSpPr>
          <p:nvPr/>
        </p:nvSpPr>
        <p:spPr bwMode="auto">
          <a:xfrm>
            <a:off x="3802063" y="1298575"/>
            <a:ext cx="1435100" cy="5873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9" name="object 6"/>
          <p:cNvSpPr txBox="1">
            <a:spLocks noChangeArrowheads="1"/>
          </p:cNvSpPr>
          <p:nvPr/>
        </p:nvSpPr>
        <p:spPr bwMode="auto">
          <a:xfrm>
            <a:off x="3970338" y="1385888"/>
            <a:ext cx="11017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РАСХОДЫ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1510" name="object 7"/>
          <p:cNvSpPr>
            <a:spLocks noChangeArrowheads="1"/>
          </p:cNvSpPr>
          <p:nvPr/>
        </p:nvSpPr>
        <p:spPr bwMode="auto">
          <a:xfrm>
            <a:off x="4856163" y="1292225"/>
            <a:ext cx="458787" cy="6318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1" name="object 8"/>
          <p:cNvSpPr>
            <a:spLocks noChangeArrowheads="1"/>
          </p:cNvSpPr>
          <p:nvPr/>
        </p:nvSpPr>
        <p:spPr bwMode="auto">
          <a:xfrm>
            <a:off x="4876800" y="1298575"/>
            <a:ext cx="417513" cy="5873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2" name="object 15"/>
          <p:cNvSpPr>
            <a:spLocks noChangeArrowheads="1"/>
          </p:cNvSpPr>
          <p:nvPr/>
        </p:nvSpPr>
        <p:spPr bwMode="auto">
          <a:xfrm>
            <a:off x="8451850" y="3362325"/>
            <a:ext cx="460375" cy="6302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3" name="object 16"/>
          <p:cNvSpPr>
            <a:spLocks noChangeArrowheads="1"/>
          </p:cNvSpPr>
          <p:nvPr/>
        </p:nvSpPr>
        <p:spPr bwMode="auto">
          <a:xfrm>
            <a:off x="8474075" y="3368675"/>
            <a:ext cx="417513" cy="5873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4" name="object 17"/>
          <p:cNvSpPr>
            <a:spLocks noChangeArrowheads="1"/>
          </p:cNvSpPr>
          <p:nvPr/>
        </p:nvSpPr>
        <p:spPr bwMode="auto">
          <a:xfrm>
            <a:off x="6929438" y="2819400"/>
            <a:ext cx="2214562" cy="1404938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5" name="object 22"/>
          <p:cNvSpPr txBox="1">
            <a:spLocks noChangeArrowheads="1"/>
          </p:cNvSpPr>
          <p:nvPr/>
        </p:nvSpPr>
        <p:spPr bwMode="auto">
          <a:xfrm>
            <a:off x="7315200" y="3124200"/>
            <a:ext cx="152717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По функциям</a:t>
            </a:r>
            <a:endParaRPr lang="ru-RU" sz="2000">
              <a:latin typeface="Calibri" pitchFamily="34" charset="0"/>
            </a:endParaRPr>
          </a:p>
          <a:p>
            <a:pPr algn="ctr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государства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1516" name="object 23"/>
          <p:cNvSpPr>
            <a:spLocks noChangeArrowheads="1"/>
          </p:cNvSpPr>
          <p:nvPr/>
        </p:nvSpPr>
        <p:spPr bwMode="auto">
          <a:xfrm>
            <a:off x="6197600" y="3362325"/>
            <a:ext cx="460375" cy="6302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7" name="object 24"/>
          <p:cNvSpPr>
            <a:spLocks noChangeArrowheads="1"/>
          </p:cNvSpPr>
          <p:nvPr/>
        </p:nvSpPr>
        <p:spPr bwMode="auto">
          <a:xfrm>
            <a:off x="6219825" y="3368675"/>
            <a:ext cx="417513" cy="5873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8" name="object 25"/>
          <p:cNvSpPr>
            <a:spLocks noChangeArrowheads="1"/>
          </p:cNvSpPr>
          <p:nvPr/>
        </p:nvSpPr>
        <p:spPr bwMode="auto">
          <a:xfrm>
            <a:off x="3276600" y="2819400"/>
            <a:ext cx="2492375" cy="1404938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9" name="object 30"/>
          <p:cNvSpPr txBox="1">
            <a:spLocks noChangeArrowheads="1"/>
          </p:cNvSpPr>
          <p:nvPr/>
        </p:nvSpPr>
        <p:spPr bwMode="auto">
          <a:xfrm>
            <a:off x="3505200" y="2971800"/>
            <a:ext cx="1905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По муниципальным программам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1520" name="object 31"/>
          <p:cNvSpPr>
            <a:spLocks noChangeArrowheads="1"/>
          </p:cNvSpPr>
          <p:nvPr/>
        </p:nvSpPr>
        <p:spPr bwMode="auto">
          <a:xfrm>
            <a:off x="4103688" y="3362325"/>
            <a:ext cx="460375" cy="6302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21" name="object 32"/>
          <p:cNvSpPr>
            <a:spLocks noChangeArrowheads="1"/>
          </p:cNvSpPr>
          <p:nvPr/>
        </p:nvSpPr>
        <p:spPr bwMode="auto">
          <a:xfrm>
            <a:off x="4125913" y="3368675"/>
            <a:ext cx="417512" cy="5873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22" name="object 33"/>
          <p:cNvSpPr>
            <a:spLocks noChangeArrowheads="1"/>
          </p:cNvSpPr>
          <p:nvPr/>
        </p:nvSpPr>
        <p:spPr bwMode="auto">
          <a:xfrm>
            <a:off x="0" y="2819400"/>
            <a:ext cx="2201863" cy="140493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23" name="object 40"/>
          <p:cNvSpPr txBox="1">
            <a:spLocks noChangeArrowheads="1"/>
          </p:cNvSpPr>
          <p:nvPr/>
        </p:nvSpPr>
        <p:spPr bwMode="auto">
          <a:xfrm>
            <a:off x="381000" y="3048000"/>
            <a:ext cx="147002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algn="ctr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По типам расходных обязательств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1524" name="object 41"/>
          <p:cNvSpPr>
            <a:spLocks noChangeArrowheads="1"/>
          </p:cNvSpPr>
          <p:nvPr/>
        </p:nvSpPr>
        <p:spPr bwMode="auto">
          <a:xfrm>
            <a:off x="1616075" y="3514725"/>
            <a:ext cx="460375" cy="6302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25" name="object 42"/>
          <p:cNvSpPr>
            <a:spLocks noChangeArrowheads="1"/>
          </p:cNvSpPr>
          <p:nvPr/>
        </p:nvSpPr>
        <p:spPr bwMode="auto">
          <a:xfrm>
            <a:off x="1636713" y="3521075"/>
            <a:ext cx="417512" cy="5873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26" name="object 43"/>
          <p:cNvSpPr>
            <a:spLocks/>
          </p:cNvSpPr>
          <p:nvPr/>
        </p:nvSpPr>
        <p:spPr bwMode="auto">
          <a:xfrm>
            <a:off x="4519613" y="1787525"/>
            <a:ext cx="2566987" cy="577850"/>
          </a:xfrm>
          <a:custGeom>
            <a:avLst/>
            <a:gdLst>
              <a:gd name="T0" fmla="*/ 2567935 w 2566670"/>
              <a:gd name="T1" fmla="*/ 574057 h 579120"/>
              <a:gd name="T2" fmla="*/ 2567935 w 2566670"/>
              <a:gd name="T3" fmla="*/ 287028 h 579120"/>
              <a:gd name="T4" fmla="*/ 0 w 2566670"/>
              <a:gd name="T5" fmla="*/ 287028 h 579120"/>
              <a:gd name="T6" fmla="*/ 0 w 2566670"/>
              <a:gd name="T7" fmla="*/ 0 h 579120"/>
              <a:gd name="T8" fmla="*/ 0 60000 65536"/>
              <a:gd name="T9" fmla="*/ 0 60000 65536"/>
              <a:gd name="T10" fmla="*/ 0 60000 65536"/>
              <a:gd name="T11" fmla="*/ 0 60000 65536"/>
              <a:gd name="T12" fmla="*/ 0 w 2566670"/>
              <a:gd name="T13" fmla="*/ 0 h 579120"/>
              <a:gd name="T14" fmla="*/ 2566670 w 2566670"/>
              <a:gd name="T15" fmla="*/ 579120 h 5791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66670" h="579120">
                <a:moveTo>
                  <a:pt x="2566670" y="579120"/>
                </a:moveTo>
                <a:lnTo>
                  <a:pt x="2566670" y="289560"/>
                </a:lnTo>
                <a:lnTo>
                  <a:pt x="0" y="28956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1527" name="object 44"/>
          <p:cNvSpPr>
            <a:spLocks/>
          </p:cNvSpPr>
          <p:nvPr/>
        </p:nvSpPr>
        <p:spPr bwMode="auto">
          <a:xfrm>
            <a:off x="7086600" y="2365375"/>
            <a:ext cx="890588" cy="474663"/>
          </a:xfrm>
          <a:custGeom>
            <a:avLst/>
            <a:gdLst>
              <a:gd name="T0" fmla="*/ 0 w 890397"/>
              <a:gd name="T1" fmla="*/ 0 h 473963"/>
              <a:gd name="T2" fmla="*/ 891161 w 890397"/>
              <a:gd name="T3" fmla="*/ 0 h 473963"/>
              <a:gd name="T4" fmla="*/ 891161 w 890397"/>
              <a:gd name="T5" fmla="*/ 476769 h 473963"/>
              <a:gd name="T6" fmla="*/ 0 60000 65536"/>
              <a:gd name="T7" fmla="*/ 0 60000 65536"/>
              <a:gd name="T8" fmla="*/ 0 60000 65536"/>
              <a:gd name="T9" fmla="*/ 0 w 890397"/>
              <a:gd name="T10" fmla="*/ 0 h 473963"/>
              <a:gd name="T11" fmla="*/ 890397 w 890397"/>
              <a:gd name="T12" fmla="*/ 473963 h 4739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0397" h="473963">
                <a:moveTo>
                  <a:pt x="0" y="0"/>
                </a:moveTo>
                <a:lnTo>
                  <a:pt x="890397" y="0"/>
                </a:lnTo>
                <a:lnTo>
                  <a:pt x="890397" y="47396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1528" name="object 45"/>
          <p:cNvSpPr>
            <a:spLocks/>
          </p:cNvSpPr>
          <p:nvPr/>
        </p:nvSpPr>
        <p:spPr bwMode="auto">
          <a:xfrm>
            <a:off x="1095375" y="2374900"/>
            <a:ext cx="909638" cy="465138"/>
          </a:xfrm>
          <a:custGeom>
            <a:avLst/>
            <a:gdLst>
              <a:gd name="T0" fmla="*/ 906486 w 910691"/>
              <a:gd name="T1" fmla="*/ 0 h 465582"/>
              <a:gd name="T2" fmla="*/ 0 w 910691"/>
              <a:gd name="T3" fmla="*/ 0 h 465582"/>
              <a:gd name="T4" fmla="*/ 0 w 910691"/>
              <a:gd name="T5" fmla="*/ 463808 h 465582"/>
              <a:gd name="T6" fmla="*/ 0 60000 65536"/>
              <a:gd name="T7" fmla="*/ 0 60000 65536"/>
              <a:gd name="T8" fmla="*/ 0 60000 65536"/>
              <a:gd name="T9" fmla="*/ 0 w 910691"/>
              <a:gd name="T10" fmla="*/ 0 h 465582"/>
              <a:gd name="T11" fmla="*/ 910691 w 910691"/>
              <a:gd name="T12" fmla="*/ 465582 h 4655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0691" h="465582">
                <a:moveTo>
                  <a:pt x="910691" y="0"/>
                </a:moveTo>
                <a:lnTo>
                  <a:pt x="0" y="0"/>
                </a:lnTo>
                <a:lnTo>
                  <a:pt x="0" y="46558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1529" name="object 48"/>
          <p:cNvSpPr>
            <a:spLocks noChangeArrowheads="1"/>
          </p:cNvSpPr>
          <p:nvPr/>
        </p:nvSpPr>
        <p:spPr bwMode="auto">
          <a:xfrm>
            <a:off x="612775" y="5149850"/>
            <a:ext cx="3540125" cy="36195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30" name="object 49"/>
          <p:cNvSpPr>
            <a:spLocks noChangeArrowheads="1"/>
          </p:cNvSpPr>
          <p:nvPr/>
        </p:nvSpPr>
        <p:spPr bwMode="auto">
          <a:xfrm>
            <a:off x="306388" y="4872038"/>
            <a:ext cx="4251325" cy="963612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31" name="object 50"/>
          <p:cNvSpPr>
            <a:spLocks noChangeArrowheads="1"/>
          </p:cNvSpPr>
          <p:nvPr/>
        </p:nvSpPr>
        <p:spPr bwMode="auto">
          <a:xfrm>
            <a:off x="4279900" y="5289550"/>
            <a:ext cx="231775" cy="46038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32" name="object 51"/>
          <p:cNvSpPr>
            <a:spLocks noChangeArrowheads="1"/>
          </p:cNvSpPr>
          <p:nvPr/>
        </p:nvSpPr>
        <p:spPr bwMode="auto">
          <a:xfrm>
            <a:off x="4006850" y="4872038"/>
            <a:ext cx="777875" cy="963612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33" name="object 52"/>
          <p:cNvSpPr>
            <a:spLocks noChangeArrowheads="1"/>
          </p:cNvSpPr>
          <p:nvPr/>
        </p:nvSpPr>
        <p:spPr bwMode="auto">
          <a:xfrm>
            <a:off x="4233863" y="4872038"/>
            <a:ext cx="654050" cy="963612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34" name="object 53"/>
          <p:cNvSpPr>
            <a:spLocks noChangeArrowheads="1"/>
          </p:cNvSpPr>
          <p:nvPr/>
        </p:nvSpPr>
        <p:spPr bwMode="auto">
          <a:xfrm>
            <a:off x="4625975" y="5219700"/>
            <a:ext cx="3989388" cy="223838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35" name="object 54"/>
          <p:cNvSpPr>
            <a:spLocks noChangeArrowheads="1"/>
          </p:cNvSpPr>
          <p:nvPr/>
        </p:nvSpPr>
        <p:spPr bwMode="auto">
          <a:xfrm>
            <a:off x="4335463" y="4872038"/>
            <a:ext cx="4675187" cy="963612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36" name="object 55"/>
          <p:cNvSpPr>
            <a:spLocks noChangeArrowheads="1"/>
          </p:cNvSpPr>
          <p:nvPr/>
        </p:nvSpPr>
        <p:spPr bwMode="auto">
          <a:xfrm>
            <a:off x="1428750" y="5767388"/>
            <a:ext cx="6359525" cy="301625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37" name="object 56"/>
          <p:cNvSpPr>
            <a:spLocks noChangeArrowheads="1"/>
          </p:cNvSpPr>
          <p:nvPr/>
        </p:nvSpPr>
        <p:spPr bwMode="auto">
          <a:xfrm>
            <a:off x="1123950" y="5421313"/>
            <a:ext cx="6969125" cy="962025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38" name="object 57"/>
          <p:cNvSpPr>
            <a:spLocks noChangeArrowheads="1"/>
          </p:cNvSpPr>
          <p:nvPr/>
        </p:nvSpPr>
        <p:spPr bwMode="auto">
          <a:xfrm>
            <a:off x="7540625" y="5421313"/>
            <a:ext cx="655638" cy="962025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39" name="object 58"/>
          <p:cNvSpPr>
            <a:spLocks/>
          </p:cNvSpPr>
          <p:nvPr/>
        </p:nvSpPr>
        <p:spPr bwMode="auto">
          <a:xfrm>
            <a:off x="4519613" y="1787525"/>
            <a:ext cx="0" cy="1079500"/>
          </a:xfrm>
          <a:custGeom>
            <a:avLst/>
            <a:gdLst>
              <a:gd name="T0" fmla="*/ 0 h 579120"/>
              <a:gd name="T1" fmla="*/ 6991730 h 579120"/>
              <a:gd name="T2" fmla="*/ 0 60000 65536"/>
              <a:gd name="T3" fmla="*/ 0 60000 65536"/>
              <a:gd name="T4" fmla="*/ 0 h 579120"/>
              <a:gd name="T5" fmla="*/ 579120 h 57912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579120">
                <a:moveTo>
                  <a:pt x="0" y="0"/>
                </a:moveTo>
                <a:lnTo>
                  <a:pt x="0" y="57912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1540" name="object 59"/>
          <p:cNvSpPr>
            <a:spLocks/>
          </p:cNvSpPr>
          <p:nvPr/>
        </p:nvSpPr>
        <p:spPr bwMode="auto">
          <a:xfrm>
            <a:off x="2005013" y="1787525"/>
            <a:ext cx="2514600" cy="577850"/>
          </a:xfrm>
          <a:custGeom>
            <a:avLst/>
            <a:gdLst>
              <a:gd name="T0" fmla="*/ 0 w 2514218"/>
              <a:gd name="T1" fmla="*/ 574057 h 579120"/>
              <a:gd name="T2" fmla="*/ 0 w 2514218"/>
              <a:gd name="T3" fmla="*/ 287028 h 579120"/>
              <a:gd name="T4" fmla="*/ 2515746 w 2514218"/>
              <a:gd name="T5" fmla="*/ 287028 h 579120"/>
              <a:gd name="T6" fmla="*/ 2515746 w 2514218"/>
              <a:gd name="T7" fmla="*/ 0 h 579120"/>
              <a:gd name="T8" fmla="*/ 0 60000 65536"/>
              <a:gd name="T9" fmla="*/ 0 60000 65536"/>
              <a:gd name="T10" fmla="*/ 0 60000 65536"/>
              <a:gd name="T11" fmla="*/ 0 60000 65536"/>
              <a:gd name="T12" fmla="*/ 0 w 2514218"/>
              <a:gd name="T13" fmla="*/ 0 h 579120"/>
              <a:gd name="T14" fmla="*/ 2514218 w 2514218"/>
              <a:gd name="T15" fmla="*/ 579120 h 5791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14218" h="579120">
                <a:moveTo>
                  <a:pt x="0" y="579120"/>
                </a:moveTo>
                <a:lnTo>
                  <a:pt x="0" y="289560"/>
                </a:lnTo>
                <a:lnTo>
                  <a:pt x="2514218" y="289560"/>
                </a:lnTo>
                <a:lnTo>
                  <a:pt x="2514218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object 2"/>
          <p:cNvSpPr>
            <a:spLocks noChangeArrowheads="1"/>
          </p:cNvSpPr>
          <p:nvPr/>
        </p:nvSpPr>
        <p:spPr bwMode="auto">
          <a:xfrm>
            <a:off x="265113" y="1588"/>
            <a:ext cx="8861425" cy="10969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0" name="object 3"/>
          <p:cNvSpPr>
            <a:spLocks noChangeArrowheads="1"/>
          </p:cNvSpPr>
          <p:nvPr/>
        </p:nvSpPr>
        <p:spPr bwMode="auto">
          <a:xfrm>
            <a:off x="80963" y="1908175"/>
            <a:ext cx="8994775" cy="2762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1" name="object 4"/>
          <p:cNvSpPr>
            <a:spLocks noChangeArrowheads="1"/>
          </p:cNvSpPr>
          <p:nvPr/>
        </p:nvSpPr>
        <p:spPr bwMode="auto">
          <a:xfrm>
            <a:off x="106363" y="2493963"/>
            <a:ext cx="3817937" cy="9048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2" name="object 5"/>
          <p:cNvSpPr>
            <a:spLocks noChangeArrowheads="1"/>
          </p:cNvSpPr>
          <p:nvPr/>
        </p:nvSpPr>
        <p:spPr bwMode="auto">
          <a:xfrm>
            <a:off x="3924300" y="2493963"/>
            <a:ext cx="5070475" cy="9048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3" name="object 6"/>
          <p:cNvSpPr>
            <a:spLocks noChangeArrowheads="1"/>
          </p:cNvSpPr>
          <p:nvPr/>
        </p:nvSpPr>
        <p:spPr bwMode="auto">
          <a:xfrm>
            <a:off x="106363" y="3398838"/>
            <a:ext cx="3817937" cy="104933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4" name="object 7"/>
          <p:cNvSpPr>
            <a:spLocks noChangeArrowheads="1"/>
          </p:cNvSpPr>
          <p:nvPr/>
        </p:nvSpPr>
        <p:spPr bwMode="auto">
          <a:xfrm>
            <a:off x="3924300" y="3398838"/>
            <a:ext cx="5070475" cy="1049337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5" name="object 8"/>
          <p:cNvSpPr>
            <a:spLocks noChangeArrowheads="1"/>
          </p:cNvSpPr>
          <p:nvPr/>
        </p:nvSpPr>
        <p:spPr bwMode="auto">
          <a:xfrm>
            <a:off x="106363" y="4448175"/>
            <a:ext cx="3817937" cy="1049338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6" name="object 9"/>
          <p:cNvSpPr>
            <a:spLocks noChangeArrowheads="1"/>
          </p:cNvSpPr>
          <p:nvPr/>
        </p:nvSpPr>
        <p:spPr bwMode="auto">
          <a:xfrm>
            <a:off x="3924300" y="4448175"/>
            <a:ext cx="5070475" cy="1049338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7" name="object 13"/>
          <p:cNvSpPr txBox="1">
            <a:spLocks noChangeArrowheads="1"/>
          </p:cNvSpPr>
          <p:nvPr/>
        </p:nvSpPr>
        <p:spPr bwMode="auto">
          <a:xfrm>
            <a:off x="114300" y="1030288"/>
            <a:ext cx="8878888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2400" b="1">
                <a:solidFill>
                  <a:srgbClr val="0000FF"/>
                </a:solidFill>
                <a:latin typeface="Calibri" pitchFamily="34" charset="0"/>
              </a:rPr>
              <a:t>Расходное  обязательство  </a:t>
            </a:r>
            <a:r>
              <a:rPr lang="ru-RU" sz="2400">
                <a:latin typeface="Calibri" pitchFamily="34" charset="0"/>
              </a:rPr>
              <a:t>–  это  обязанность  выплатить  денежные средства из соответствующего бюджета.</a:t>
            </a: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52400" y="1981200"/>
          <a:ext cx="8763000" cy="4419601"/>
        </p:xfrm>
        <a:graphic>
          <a:graphicData uri="http://schemas.openxmlformats.org/drawingml/2006/table">
            <a:tbl>
              <a:tblPr/>
              <a:tblGrid>
                <a:gridCol w="37639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990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0538">
                <a:tc>
                  <a:txBody>
                    <a:bodyPr/>
                    <a:lstStyle/>
                    <a:p>
                      <a:pPr marL="492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Расходные обязательства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762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Основания для возникновения и оплаты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29063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Публичные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90488" marR="0" lvl="0" indent="0" algn="l" defTabSz="914400" rtl="0" eaLnBrk="1" fontAlgn="base" latinLnBrk="0" hangingPunct="1">
                        <a:lnSpc>
                          <a:spcPts val="85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90488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90488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90488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90488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 том числе: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90488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90488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90488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90488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90488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Гражданско-правовые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90488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90488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90488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90488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90488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Законы, определяющие объем и правила определения объема обязательств перед гражданами</a:t>
                      </a:r>
                    </a:p>
                    <a:p>
                      <a:pPr marL="22860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 том числе законы, устанавливающие права граждан на получение социальных выплат(пособий)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28600" marR="0" lvl="0" indent="0" algn="l" defTabSz="914400" rtl="0" eaLnBrk="1" fontAlgn="base" latinLnBrk="0" hangingPunct="1">
                        <a:lnSpc>
                          <a:spcPts val="85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2860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2860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Государственный (муниципальный) контракт,</a:t>
                      </a:r>
                    </a:p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трудовое соглашение и т.д.</a:t>
                      </a:r>
                    </a:p>
                    <a:p>
                      <a:pPr marL="22860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2860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2860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2860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2860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object 2"/>
          <p:cNvSpPr>
            <a:spLocks noChangeArrowheads="1"/>
          </p:cNvSpPr>
          <p:nvPr/>
        </p:nvSpPr>
        <p:spPr bwMode="auto">
          <a:xfrm>
            <a:off x="1588" y="0"/>
            <a:ext cx="9142412" cy="1295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4" name="object 4"/>
          <p:cNvSpPr>
            <a:spLocks/>
          </p:cNvSpPr>
          <p:nvPr/>
        </p:nvSpPr>
        <p:spPr bwMode="auto">
          <a:xfrm>
            <a:off x="533400" y="1524000"/>
            <a:ext cx="554038" cy="2393950"/>
          </a:xfrm>
          <a:custGeom>
            <a:avLst/>
            <a:gdLst>
              <a:gd name="T0" fmla="*/ 0 w 553999"/>
              <a:gd name="T1" fmla="*/ 2396237 h 2393188"/>
              <a:gd name="T2" fmla="*/ 554155 w 553999"/>
              <a:gd name="T3" fmla="*/ 2396237 h 2393188"/>
              <a:gd name="T4" fmla="*/ 554155 w 553999"/>
              <a:gd name="T5" fmla="*/ 0 h 2393188"/>
              <a:gd name="T6" fmla="*/ 0 w 553999"/>
              <a:gd name="T7" fmla="*/ 0 h 2393188"/>
              <a:gd name="T8" fmla="*/ 0 w 553999"/>
              <a:gd name="T9" fmla="*/ 2396237 h 23931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3999"/>
              <a:gd name="T16" fmla="*/ 0 h 2393188"/>
              <a:gd name="T17" fmla="*/ 553999 w 553999"/>
              <a:gd name="T18" fmla="*/ 2393188 h 23931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3999" h="2393188">
                <a:moveTo>
                  <a:pt x="0" y="2393188"/>
                </a:moveTo>
                <a:lnTo>
                  <a:pt x="553999" y="2393188"/>
                </a:lnTo>
                <a:lnTo>
                  <a:pt x="553999" y="0"/>
                </a:lnTo>
                <a:lnTo>
                  <a:pt x="0" y="0"/>
                </a:lnTo>
                <a:lnTo>
                  <a:pt x="0" y="2393188"/>
                </a:lnTo>
                <a:close/>
              </a:path>
            </a:pathLst>
          </a:custGeom>
          <a:noFill/>
          <a:ln w="9525">
            <a:solidFill>
              <a:srgbClr val="30859C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5" name="object 5"/>
          <p:cNvSpPr txBox="1"/>
          <p:nvPr/>
        </p:nvSpPr>
        <p:spPr>
          <a:xfrm>
            <a:off x="609600" y="1752600"/>
            <a:ext cx="479425" cy="1922145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602615" marR="6350" indent="-5905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500" b="1" dirty="0">
                <a:latin typeface="Calibri"/>
                <a:cs typeface="Calibri"/>
              </a:rPr>
              <a:t>Об</a:t>
            </a:r>
            <a:r>
              <a:rPr sz="1500" b="1" spc="-10" dirty="0">
                <a:latin typeface="Calibri"/>
                <a:cs typeface="Calibri"/>
              </a:rPr>
              <a:t>щ</a:t>
            </a:r>
            <a:r>
              <a:rPr sz="1500" b="1" dirty="0">
                <a:latin typeface="Calibri"/>
                <a:cs typeface="Calibri"/>
              </a:rPr>
              <a:t>е</a:t>
            </a:r>
            <a:r>
              <a:rPr sz="1500" b="1" spc="-15" dirty="0">
                <a:latin typeface="Calibri"/>
                <a:cs typeface="Calibri"/>
              </a:rPr>
              <a:t>г</a:t>
            </a:r>
            <a:r>
              <a:rPr sz="1500" b="1" dirty="0">
                <a:latin typeface="Calibri"/>
                <a:cs typeface="Calibri"/>
              </a:rPr>
              <a:t>о</a:t>
            </a:r>
            <a:r>
              <a:rPr sz="1500" b="1" spc="-10" dirty="0">
                <a:latin typeface="Calibri"/>
                <a:cs typeface="Calibri"/>
              </a:rPr>
              <a:t>с</a:t>
            </a:r>
            <a:r>
              <a:rPr sz="1500" b="1" spc="-65" dirty="0">
                <a:latin typeface="Calibri"/>
                <a:cs typeface="Calibri"/>
              </a:rPr>
              <a:t>у</a:t>
            </a:r>
            <a:r>
              <a:rPr sz="1500" b="1" dirty="0">
                <a:latin typeface="Calibri"/>
                <a:cs typeface="Calibri"/>
              </a:rPr>
              <a:t>дар</a:t>
            </a:r>
            <a:r>
              <a:rPr sz="1500" b="1" spc="-5" dirty="0">
                <a:latin typeface="Calibri"/>
                <a:cs typeface="Calibri"/>
              </a:rPr>
              <a:t>с</a:t>
            </a:r>
            <a:r>
              <a:rPr sz="1500" b="1" dirty="0">
                <a:latin typeface="Calibri"/>
                <a:cs typeface="Calibri"/>
              </a:rPr>
              <a:t>твенные вопро</a:t>
            </a:r>
            <a:r>
              <a:rPr sz="1500" b="1" spc="-10" dirty="0">
                <a:latin typeface="Calibri"/>
                <a:cs typeface="Calibri"/>
              </a:rPr>
              <a:t>с</a:t>
            </a:r>
            <a:r>
              <a:rPr sz="1500" b="1" dirty="0">
                <a:latin typeface="Calibri"/>
                <a:cs typeface="Calibri"/>
              </a:rPr>
              <a:t>ы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23556" name="object 8"/>
          <p:cNvSpPr>
            <a:spLocks/>
          </p:cNvSpPr>
          <p:nvPr/>
        </p:nvSpPr>
        <p:spPr bwMode="auto">
          <a:xfrm>
            <a:off x="1287463" y="1543050"/>
            <a:ext cx="692150" cy="2390775"/>
          </a:xfrm>
          <a:custGeom>
            <a:avLst/>
            <a:gdLst>
              <a:gd name="T0" fmla="*/ 0 w 692492"/>
              <a:gd name="T1" fmla="*/ 2391921 h 2390393"/>
              <a:gd name="T2" fmla="*/ 691125 w 692492"/>
              <a:gd name="T3" fmla="*/ 2391921 h 2390393"/>
              <a:gd name="T4" fmla="*/ 691125 w 692492"/>
              <a:gd name="T5" fmla="*/ 0 h 2390393"/>
              <a:gd name="T6" fmla="*/ 0 w 692492"/>
              <a:gd name="T7" fmla="*/ 0 h 2390393"/>
              <a:gd name="T8" fmla="*/ 0 w 692492"/>
              <a:gd name="T9" fmla="*/ 2391921 h 23903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2492"/>
              <a:gd name="T16" fmla="*/ 0 h 2390393"/>
              <a:gd name="T17" fmla="*/ 692492 w 692492"/>
              <a:gd name="T18" fmla="*/ 2390393 h 23903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2492" h="2390393">
                <a:moveTo>
                  <a:pt x="0" y="2390393"/>
                </a:moveTo>
                <a:lnTo>
                  <a:pt x="692492" y="2390393"/>
                </a:lnTo>
                <a:lnTo>
                  <a:pt x="692492" y="0"/>
                </a:lnTo>
                <a:lnTo>
                  <a:pt x="0" y="0"/>
                </a:lnTo>
                <a:lnTo>
                  <a:pt x="0" y="2390393"/>
                </a:lnTo>
                <a:close/>
              </a:path>
            </a:pathLst>
          </a:custGeom>
          <a:noFill/>
          <a:ln w="9525">
            <a:solidFill>
              <a:srgbClr val="77923B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9" name="object 9"/>
          <p:cNvSpPr txBox="1"/>
          <p:nvPr/>
        </p:nvSpPr>
        <p:spPr>
          <a:xfrm>
            <a:off x="1322069" y="1634829"/>
            <a:ext cx="615315" cy="2209800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2700" marR="6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300" b="1" dirty="0">
                <a:latin typeface="Calibri"/>
                <a:cs typeface="Calibri"/>
              </a:rPr>
              <a:t>Н</a:t>
            </a:r>
            <a:r>
              <a:rPr sz="1300" b="1" spc="-10" dirty="0">
                <a:latin typeface="Calibri"/>
                <a:cs typeface="Calibri"/>
              </a:rPr>
              <a:t>а</a:t>
            </a:r>
            <a:r>
              <a:rPr sz="1300" b="1" dirty="0">
                <a:latin typeface="Calibri"/>
                <a:cs typeface="Calibri"/>
              </a:rPr>
              <a:t>ционал</a:t>
            </a:r>
            <a:r>
              <a:rPr sz="1300" b="1" spc="-10" dirty="0">
                <a:latin typeface="Calibri"/>
                <a:cs typeface="Calibri"/>
              </a:rPr>
              <a:t>ь</a:t>
            </a:r>
            <a:r>
              <a:rPr sz="1300" b="1" dirty="0">
                <a:latin typeface="Calibri"/>
                <a:cs typeface="Calibri"/>
              </a:rPr>
              <a:t>ная</a:t>
            </a:r>
            <a:r>
              <a:rPr sz="1300" b="1" spc="40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б</a:t>
            </a:r>
            <a:r>
              <a:rPr sz="1300" b="1" spc="-5" dirty="0">
                <a:latin typeface="Calibri"/>
                <a:cs typeface="Calibri"/>
              </a:rPr>
              <a:t>е</a:t>
            </a:r>
            <a:r>
              <a:rPr sz="1300" b="1" dirty="0">
                <a:latin typeface="Calibri"/>
                <a:cs typeface="Calibri"/>
              </a:rPr>
              <a:t>зопа</a:t>
            </a:r>
            <a:r>
              <a:rPr sz="1300" b="1" spc="-10" dirty="0">
                <a:latin typeface="Calibri"/>
                <a:cs typeface="Calibri"/>
              </a:rPr>
              <a:t>с</a:t>
            </a:r>
            <a:r>
              <a:rPr sz="1300" b="1" dirty="0">
                <a:latin typeface="Calibri"/>
                <a:cs typeface="Calibri"/>
              </a:rPr>
              <a:t>ность</a:t>
            </a:r>
            <a:r>
              <a:rPr sz="1300" b="1" spc="45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и пр</a:t>
            </a:r>
            <a:r>
              <a:rPr sz="1300" b="1" spc="-5" dirty="0">
                <a:latin typeface="Calibri"/>
                <a:cs typeface="Calibri"/>
              </a:rPr>
              <a:t>а</a:t>
            </a:r>
            <a:r>
              <a:rPr sz="1300" b="1" spc="-10" dirty="0">
                <a:latin typeface="Calibri"/>
                <a:cs typeface="Calibri"/>
              </a:rPr>
              <a:t>в</a:t>
            </a:r>
            <a:r>
              <a:rPr sz="1300" b="1" dirty="0">
                <a:latin typeface="Calibri"/>
                <a:cs typeface="Calibri"/>
              </a:rPr>
              <a:t>о</a:t>
            </a:r>
            <a:r>
              <a:rPr sz="1300" b="1" spc="-30" dirty="0">
                <a:latin typeface="Calibri"/>
                <a:cs typeface="Calibri"/>
              </a:rPr>
              <a:t>о</a:t>
            </a:r>
            <a:r>
              <a:rPr sz="1300" b="1" dirty="0">
                <a:latin typeface="Calibri"/>
                <a:cs typeface="Calibri"/>
              </a:rPr>
              <a:t>хр</a:t>
            </a:r>
            <a:r>
              <a:rPr sz="1300" b="1" spc="-5" dirty="0">
                <a:latin typeface="Calibri"/>
                <a:cs typeface="Calibri"/>
              </a:rPr>
              <a:t>а</a:t>
            </a:r>
            <a:r>
              <a:rPr sz="1300" b="1" dirty="0">
                <a:latin typeface="Calibri"/>
                <a:cs typeface="Calibri"/>
              </a:rPr>
              <a:t>ни</a:t>
            </a:r>
            <a:r>
              <a:rPr sz="1300" b="1" spc="-15" dirty="0">
                <a:latin typeface="Calibri"/>
                <a:cs typeface="Calibri"/>
              </a:rPr>
              <a:t>т</a:t>
            </a:r>
            <a:r>
              <a:rPr sz="1300" b="1" spc="-30" dirty="0">
                <a:latin typeface="Calibri"/>
                <a:cs typeface="Calibri"/>
              </a:rPr>
              <a:t>е</a:t>
            </a:r>
            <a:r>
              <a:rPr sz="1300" b="1" dirty="0">
                <a:latin typeface="Calibri"/>
                <a:cs typeface="Calibri"/>
              </a:rPr>
              <a:t>льн</a:t>
            </a:r>
            <a:r>
              <a:rPr sz="1300" b="1" spc="5" dirty="0">
                <a:latin typeface="Calibri"/>
                <a:cs typeface="Calibri"/>
              </a:rPr>
              <a:t>а</a:t>
            </a:r>
            <a:r>
              <a:rPr sz="1300" b="1" dirty="0">
                <a:latin typeface="Calibri"/>
                <a:cs typeface="Calibri"/>
              </a:rPr>
              <a:t>я </a:t>
            </a:r>
            <a:r>
              <a:rPr sz="1300" b="1" spc="-15" dirty="0">
                <a:latin typeface="Calibri"/>
                <a:cs typeface="Calibri"/>
              </a:rPr>
              <a:t>д</a:t>
            </a:r>
            <a:r>
              <a:rPr sz="1300" b="1" spc="-5" dirty="0">
                <a:latin typeface="Calibri"/>
                <a:cs typeface="Calibri"/>
              </a:rPr>
              <a:t>е</a:t>
            </a:r>
            <a:r>
              <a:rPr sz="1300" b="1" dirty="0">
                <a:latin typeface="Calibri"/>
                <a:cs typeface="Calibri"/>
              </a:rPr>
              <a:t>я</a:t>
            </a:r>
            <a:r>
              <a:rPr sz="1300" b="1" spc="-15" dirty="0">
                <a:latin typeface="Calibri"/>
                <a:cs typeface="Calibri"/>
              </a:rPr>
              <a:t>т</a:t>
            </a:r>
            <a:r>
              <a:rPr sz="1300" b="1" spc="-30" dirty="0">
                <a:latin typeface="Calibri"/>
                <a:cs typeface="Calibri"/>
              </a:rPr>
              <a:t>е</a:t>
            </a:r>
            <a:r>
              <a:rPr sz="1300" b="1" dirty="0">
                <a:latin typeface="Calibri"/>
                <a:cs typeface="Calibri"/>
              </a:rPr>
              <a:t>льно</a:t>
            </a:r>
            <a:r>
              <a:rPr sz="1300" b="1" spc="-5" dirty="0">
                <a:latin typeface="Calibri"/>
                <a:cs typeface="Calibri"/>
              </a:rPr>
              <a:t>с</a:t>
            </a:r>
            <a:r>
              <a:rPr sz="1300" b="1" dirty="0">
                <a:latin typeface="Calibri"/>
                <a:cs typeface="Calibri"/>
              </a:rPr>
              <a:t>ть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3558" name="object 10"/>
          <p:cNvSpPr>
            <a:spLocks/>
          </p:cNvSpPr>
          <p:nvPr/>
        </p:nvSpPr>
        <p:spPr bwMode="auto">
          <a:xfrm>
            <a:off x="2124075" y="1539875"/>
            <a:ext cx="322263" cy="2393950"/>
          </a:xfrm>
          <a:custGeom>
            <a:avLst/>
            <a:gdLst>
              <a:gd name="T0" fmla="*/ 0 w 323164"/>
              <a:gd name="T1" fmla="*/ 2396237 h 2393188"/>
              <a:gd name="T2" fmla="*/ 319576 w 323164"/>
              <a:gd name="T3" fmla="*/ 2396237 h 2393188"/>
              <a:gd name="T4" fmla="*/ 319576 w 323164"/>
              <a:gd name="T5" fmla="*/ 0 h 2393188"/>
              <a:gd name="T6" fmla="*/ 0 w 323164"/>
              <a:gd name="T7" fmla="*/ 0 h 2393188"/>
              <a:gd name="T8" fmla="*/ 0 w 323164"/>
              <a:gd name="T9" fmla="*/ 2396237 h 23931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164"/>
              <a:gd name="T16" fmla="*/ 0 h 2393188"/>
              <a:gd name="T17" fmla="*/ 323164 w 323164"/>
              <a:gd name="T18" fmla="*/ 2393188 h 23931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164" h="2393188">
                <a:moveTo>
                  <a:pt x="0" y="2393188"/>
                </a:moveTo>
                <a:lnTo>
                  <a:pt x="323164" y="2393188"/>
                </a:lnTo>
                <a:lnTo>
                  <a:pt x="323164" y="0"/>
                </a:lnTo>
                <a:lnTo>
                  <a:pt x="0" y="0"/>
                </a:lnTo>
                <a:lnTo>
                  <a:pt x="0" y="2393188"/>
                </a:lnTo>
                <a:close/>
              </a:path>
            </a:pathLst>
          </a:custGeom>
          <a:noFill/>
          <a:ln w="9525">
            <a:solidFill>
              <a:srgbClr val="00AF5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1" name="object 11"/>
          <p:cNvSpPr txBox="1"/>
          <p:nvPr/>
        </p:nvSpPr>
        <p:spPr>
          <a:xfrm>
            <a:off x="2157730" y="1620519"/>
            <a:ext cx="250825" cy="2234565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500" b="1" dirty="0">
                <a:latin typeface="Calibri"/>
                <a:cs typeface="Calibri"/>
              </a:rPr>
              <a:t>Национальная </a:t>
            </a:r>
            <a:r>
              <a:rPr sz="1500" b="1" spc="-3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э</a:t>
            </a:r>
            <a:r>
              <a:rPr sz="1500" b="1" spc="-25" dirty="0">
                <a:latin typeface="Calibri"/>
                <a:cs typeface="Calibri"/>
              </a:rPr>
              <a:t>к</a:t>
            </a:r>
            <a:r>
              <a:rPr sz="1500" b="1" dirty="0">
                <a:latin typeface="Calibri"/>
                <a:cs typeface="Calibri"/>
              </a:rPr>
              <a:t>он</a:t>
            </a:r>
            <a:r>
              <a:rPr sz="1500" b="1" spc="-10" dirty="0">
                <a:latin typeface="Calibri"/>
                <a:cs typeface="Calibri"/>
              </a:rPr>
              <a:t>о</a:t>
            </a:r>
            <a:r>
              <a:rPr sz="1500" b="1" dirty="0">
                <a:latin typeface="Calibri"/>
                <a:cs typeface="Calibri"/>
              </a:rPr>
              <a:t>ми</a:t>
            </a:r>
            <a:r>
              <a:rPr sz="1500" b="1" spc="-20" dirty="0">
                <a:latin typeface="Calibri"/>
                <a:cs typeface="Calibri"/>
              </a:rPr>
              <a:t>к</a:t>
            </a:r>
            <a:r>
              <a:rPr sz="1500" b="1" dirty="0">
                <a:latin typeface="Calibri"/>
                <a:cs typeface="Calibri"/>
              </a:rPr>
              <a:t>а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3560" name="object 12"/>
          <p:cNvSpPr>
            <a:spLocks/>
          </p:cNvSpPr>
          <p:nvPr/>
        </p:nvSpPr>
        <p:spPr bwMode="auto">
          <a:xfrm>
            <a:off x="2655888" y="1543050"/>
            <a:ext cx="554037" cy="2390775"/>
          </a:xfrm>
          <a:custGeom>
            <a:avLst/>
            <a:gdLst>
              <a:gd name="T0" fmla="*/ 0 w 553999"/>
              <a:gd name="T1" fmla="*/ 2393062 h 2390013"/>
              <a:gd name="T2" fmla="*/ 554151 w 553999"/>
              <a:gd name="T3" fmla="*/ 2393062 h 2390013"/>
              <a:gd name="T4" fmla="*/ 554151 w 553999"/>
              <a:gd name="T5" fmla="*/ 0 h 2390013"/>
              <a:gd name="T6" fmla="*/ 0 w 553999"/>
              <a:gd name="T7" fmla="*/ 0 h 2390013"/>
              <a:gd name="T8" fmla="*/ 0 w 553999"/>
              <a:gd name="T9" fmla="*/ 2393062 h 23900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3999"/>
              <a:gd name="T16" fmla="*/ 0 h 2390013"/>
              <a:gd name="T17" fmla="*/ 553999 w 553999"/>
              <a:gd name="T18" fmla="*/ 2390013 h 23900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3999" h="2390013">
                <a:moveTo>
                  <a:pt x="0" y="2390013"/>
                </a:moveTo>
                <a:lnTo>
                  <a:pt x="553999" y="2390013"/>
                </a:lnTo>
                <a:lnTo>
                  <a:pt x="553999" y="0"/>
                </a:lnTo>
                <a:lnTo>
                  <a:pt x="0" y="0"/>
                </a:lnTo>
                <a:lnTo>
                  <a:pt x="0" y="2390013"/>
                </a:lnTo>
                <a:close/>
              </a:path>
            </a:pathLst>
          </a:custGeom>
          <a:noFill/>
          <a:ln w="9525">
            <a:solidFill>
              <a:srgbClr val="FFC0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4" name="object 14"/>
          <p:cNvSpPr txBox="1"/>
          <p:nvPr/>
        </p:nvSpPr>
        <p:spPr>
          <a:xfrm>
            <a:off x="2690495" y="1659127"/>
            <a:ext cx="628377" cy="2160905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2700" marR="6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500" b="1" dirty="0">
                <a:latin typeface="Calibri"/>
                <a:cs typeface="Calibri"/>
              </a:rPr>
              <a:t>Жилищно</a:t>
            </a:r>
            <a:r>
              <a:rPr sz="1500" b="1" spc="-5" dirty="0">
                <a:latin typeface="Calibri"/>
                <a:cs typeface="Calibri"/>
              </a:rPr>
              <a:t>-</a:t>
            </a:r>
            <a:r>
              <a:rPr sz="1500" b="1" spc="-25" dirty="0">
                <a:latin typeface="Calibri"/>
                <a:cs typeface="Calibri"/>
              </a:rPr>
              <a:t>к</a:t>
            </a:r>
            <a:r>
              <a:rPr sz="1500" b="1" dirty="0">
                <a:latin typeface="Calibri"/>
                <a:cs typeface="Calibri"/>
              </a:rPr>
              <a:t>ом</a:t>
            </a:r>
            <a:r>
              <a:rPr sz="1500" b="1" spc="-20" dirty="0">
                <a:latin typeface="Calibri"/>
                <a:cs typeface="Calibri"/>
              </a:rPr>
              <a:t>м</a:t>
            </a:r>
            <a:r>
              <a:rPr sz="1500" b="1" dirty="0">
                <a:latin typeface="Calibri"/>
                <a:cs typeface="Calibri"/>
              </a:rPr>
              <a:t>у</a:t>
            </a:r>
            <a:r>
              <a:rPr sz="1500" b="1" spc="-5" dirty="0">
                <a:latin typeface="Calibri"/>
                <a:cs typeface="Calibri"/>
              </a:rPr>
              <a:t>н</a:t>
            </a:r>
            <a:r>
              <a:rPr sz="1500" b="1" dirty="0">
                <a:latin typeface="Calibri"/>
                <a:cs typeface="Calibri"/>
              </a:rPr>
              <a:t>альное </a:t>
            </a:r>
            <a:r>
              <a:rPr sz="1500" b="1" spc="-30" dirty="0">
                <a:latin typeface="Calibri"/>
                <a:cs typeface="Calibri"/>
              </a:rPr>
              <a:t>х</a:t>
            </a:r>
            <a:r>
              <a:rPr sz="1500" b="1" dirty="0">
                <a:latin typeface="Calibri"/>
                <a:cs typeface="Calibri"/>
              </a:rPr>
              <a:t>о</a:t>
            </a:r>
            <a:r>
              <a:rPr sz="1500" b="1" spc="-10" dirty="0">
                <a:latin typeface="Calibri"/>
                <a:cs typeface="Calibri"/>
              </a:rPr>
              <a:t>з</a:t>
            </a:r>
            <a:r>
              <a:rPr sz="1500" b="1" dirty="0">
                <a:latin typeface="Calibri"/>
                <a:cs typeface="Calibri"/>
              </a:rPr>
              <a:t>яйство</a:t>
            </a:r>
            <a:endParaRPr sz="1500" dirty="0">
              <a:latin typeface="Calibri"/>
              <a:cs typeface="Calibri"/>
            </a:endParaRPr>
          </a:p>
          <a:p>
            <a:pPr fontAlgn="auto">
              <a:lnSpc>
                <a:spcPts val="1200"/>
              </a:lnSpc>
              <a:spcBef>
                <a:spcPts val="76"/>
              </a:spcBef>
              <a:spcAft>
                <a:spcPts val="0"/>
              </a:spcAft>
              <a:defRPr/>
            </a:pPr>
            <a:endParaRPr sz="1200" dirty="0">
              <a:latin typeface="+mn-lt"/>
            </a:endParaRPr>
          </a:p>
        </p:txBody>
      </p:sp>
      <p:sp>
        <p:nvSpPr>
          <p:cNvPr id="23562" name="object 15"/>
          <p:cNvSpPr>
            <a:spLocks/>
          </p:cNvSpPr>
          <p:nvPr/>
        </p:nvSpPr>
        <p:spPr bwMode="auto">
          <a:xfrm>
            <a:off x="3505200" y="1524000"/>
            <a:ext cx="755650" cy="2390775"/>
          </a:xfrm>
          <a:custGeom>
            <a:avLst/>
            <a:gdLst>
              <a:gd name="T0" fmla="*/ 0 w 323164"/>
              <a:gd name="T1" fmla="*/ 2393062 h 2390013"/>
              <a:gd name="T2" fmla="*/ 9660811 w 323164"/>
              <a:gd name="T3" fmla="*/ 2393062 h 2390013"/>
              <a:gd name="T4" fmla="*/ 9660811 w 323164"/>
              <a:gd name="T5" fmla="*/ 0 h 2390013"/>
              <a:gd name="T6" fmla="*/ 0 w 323164"/>
              <a:gd name="T7" fmla="*/ 0 h 2390013"/>
              <a:gd name="T8" fmla="*/ 0 w 323164"/>
              <a:gd name="T9" fmla="*/ 2393062 h 23900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164"/>
              <a:gd name="T16" fmla="*/ 0 h 2390013"/>
              <a:gd name="T17" fmla="*/ 323164 w 323164"/>
              <a:gd name="T18" fmla="*/ 2390013 h 23900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164" h="2390013">
                <a:moveTo>
                  <a:pt x="0" y="2390013"/>
                </a:moveTo>
                <a:lnTo>
                  <a:pt x="323164" y="2390013"/>
                </a:lnTo>
                <a:lnTo>
                  <a:pt x="323164" y="0"/>
                </a:lnTo>
                <a:lnTo>
                  <a:pt x="0" y="0"/>
                </a:lnTo>
                <a:lnTo>
                  <a:pt x="0" y="2390013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6" name="object 16"/>
          <p:cNvSpPr txBox="1"/>
          <p:nvPr/>
        </p:nvSpPr>
        <p:spPr>
          <a:xfrm>
            <a:off x="3733800" y="2133600"/>
            <a:ext cx="251460" cy="1131570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500" b="1" dirty="0">
                <a:latin typeface="Calibri"/>
                <a:cs typeface="Calibri"/>
              </a:rPr>
              <a:t>О</a:t>
            </a:r>
            <a:r>
              <a:rPr sz="1500" b="1" spc="5" dirty="0">
                <a:latin typeface="Calibri"/>
                <a:cs typeface="Calibri"/>
              </a:rPr>
              <a:t>б</a:t>
            </a:r>
            <a:r>
              <a:rPr sz="1500" b="1" dirty="0">
                <a:latin typeface="Calibri"/>
                <a:cs typeface="Calibri"/>
              </a:rPr>
              <a:t>ра</a:t>
            </a:r>
            <a:r>
              <a:rPr sz="1500" b="1" spc="-10" dirty="0">
                <a:latin typeface="Calibri"/>
                <a:cs typeface="Calibri"/>
              </a:rPr>
              <a:t>з</a:t>
            </a:r>
            <a:r>
              <a:rPr sz="1500" b="1" dirty="0">
                <a:latin typeface="Calibri"/>
                <a:cs typeface="Calibri"/>
              </a:rPr>
              <a:t>ова</a:t>
            </a:r>
            <a:r>
              <a:rPr sz="1500" b="1" spc="-5" dirty="0">
                <a:latin typeface="Calibri"/>
                <a:cs typeface="Calibri"/>
              </a:rPr>
              <a:t>н</a:t>
            </a:r>
            <a:r>
              <a:rPr sz="1500" b="1" dirty="0">
                <a:latin typeface="Calibri"/>
                <a:cs typeface="Calibri"/>
              </a:rPr>
              <a:t>ие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3564" name="object 17"/>
          <p:cNvSpPr>
            <a:spLocks/>
          </p:cNvSpPr>
          <p:nvPr/>
        </p:nvSpPr>
        <p:spPr bwMode="auto">
          <a:xfrm>
            <a:off x="4600575" y="1539875"/>
            <a:ext cx="554038" cy="2390775"/>
          </a:xfrm>
          <a:custGeom>
            <a:avLst/>
            <a:gdLst>
              <a:gd name="T0" fmla="*/ 0 w 553999"/>
              <a:gd name="T1" fmla="*/ 2393062 h 2390013"/>
              <a:gd name="T2" fmla="*/ 554155 w 553999"/>
              <a:gd name="T3" fmla="*/ 2393062 h 2390013"/>
              <a:gd name="T4" fmla="*/ 554155 w 553999"/>
              <a:gd name="T5" fmla="*/ 0 h 2390013"/>
              <a:gd name="T6" fmla="*/ 0 w 553999"/>
              <a:gd name="T7" fmla="*/ 0 h 2390013"/>
              <a:gd name="T8" fmla="*/ 0 w 553999"/>
              <a:gd name="T9" fmla="*/ 2393062 h 23900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3999"/>
              <a:gd name="T16" fmla="*/ 0 h 2390013"/>
              <a:gd name="T17" fmla="*/ 553999 w 553999"/>
              <a:gd name="T18" fmla="*/ 2390013 h 23900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3999" h="2390013">
                <a:moveTo>
                  <a:pt x="0" y="2390013"/>
                </a:moveTo>
                <a:lnTo>
                  <a:pt x="553999" y="2390013"/>
                </a:lnTo>
                <a:lnTo>
                  <a:pt x="553999" y="0"/>
                </a:lnTo>
                <a:lnTo>
                  <a:pt x="0" y="0"/>
                </a:lnTo>
                <a:lnTo>
                  <a:pt x="0" y="2390013"/>
                </a:lnTo>
                <a:close/>
              </a:path>
            </a:pathLst>
          </a:custGeom>
          <a:noFill/>
          <a:ln w="9525">
            <a:solidFill>
              <a:srgbClr val="C000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8" name="object 18"/>
          <p:cNvSpPr txBox="1"/>
          <p:nvPr/>
        </p:nvSpPr>
        <p:spPr>
          <a:xfrm>
            <a:off x="4634738" y="2024887"/>
            <a:ext cx="479425" cy="1423035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2700" marR="6350" indent="3060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500" b="1" spc="-45" dirty="0">
                <a:latin typeface="Calibri"/>
                <a:cs typeface="Calibri"/>
              </a:rPr>
              <a:t>К</a:t>
            </a:r>
            <a:r>
              <a:rPr sz="1500" b="1" spc="-55" dirty="0">
                <a:latin typeface="Calibri"/>
                <a:cs typeface="Calibri"/>
              </a:rPr>
              <a:t>у</a:t>
            </a:r>
            <a:r>
              <a:rPr sz="1500" b="1" dirty="0">
                <a:latin typeface="Calibri"/>
                <a:cs typeface="Calibri"/>
              </a:rPr>
              <a:t>л</a:t>
            </a:r>
            <a:r>
              <a:rPr sz="1500" b="1" spc="-45" dirty="0">
                <a:latin typeface="Calibri"/>
                <a:cs typeface="Calibri"/>
              </a:rPr>
              <a:t>ь</a:t>
            </a:r>
            <a:r>
              <a:rPr sz="1500" b="1" dirty="0">
                <a:latin typeface="Calibri"/>
                <a:cs typeface="Calibri"/>
              </a:rPr>
              <a:t>тура, кин</a:t>
            </a:r>
            <a:r>
              <a:rPr sz="1500" b="1" spc="-15" dirty="0">
                <a:latin typeface="Calibri"/>
                <a:cs typeface="Calibri"/>
              </a:rPr>
              <a:t>е</a:t>
            </a:r>
            <a:r>
              <a:rPr sz="1500" b="1" dirty="0">
                <a:latin typeface="Calibri"/>
                <a:cs typeface="Calibri"/>
              </a:rPr>
              <a:t>ма</a:t>
            </a:r>
            <a:r>
              <a:rPr sz="1500" b="1" spc="-10" dirty="0">
                <a:latin typeface="Calibri"/>
                <a:cs typeface="Calibri"/>
              </a:rPr>
              <a:t>т</a:t>
            </a:r>
            <a:r>
              <a:rPr sz="1500" b="1" dirty="0">
                <a:latin typeface="Calibri"/>
                <a:cs typeface="Calibri"/>
              </a:rPr>
              <a:t>о</a:t>
            </a:r>
            <a:r>
              <a:rPr sz="1500" b="1" spc="-10" dirty="0">
                <a:latin typeface="Calibri"/>
                <a:cs typeface="Calibri"/>
              </a:rPr>
              <a:t>г</a:t>
            </a:r>
            <a:r>
              <a:rPr sz="1500" b="1" dirty="0">
                <a:latin typeface="Calibri"/>
                <a:cs typeface="Calibri"/>
              </a:rPr>
              <a:t>рафия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3566" name="object 21"/>
          <p:cNvSpPr>
            <a:spLocks/>
          </p:cNvSpPr>
          <p:nvPr/>
        </p:nvSpPr>
        <p:spPr bwMode="auto">
          <a:xfrm>
            <a:off x="5410200" y="1524000"/>
            <a:ext cx="323850" cy="2390775"/>
          </a:xfrm>
          <a:custGeom>
            <a:avLst/>
            <a:gdLst>
              <a:gd name="T0" fmla="*/ 0 w 323164"/>
              <a:gd name="T1" fmla="*/ 2393062 h 2390013"/>
              <a:gd name="T2" fmla="*/ 325916 w 323164"/>
              <a:gd name="T3" fmla="*/ 2393062 h 2390013"/>
              <a:gd name="T4" fmla="*/ 325916 w 323164"/>
              <a:gd name="T5" fmla="*/ 0 h 2390013"/>
              <a:gd name="T6" fmla="*/ 0 w 323164"/>
              <a:gd name="T7" fmla="*/ 0 h 2390013"/>
              <a:gd name="T8" fmla="*/ 0 w 323164"/>
              <a:gd name="T9" fmla="*/ 2393062 h 23900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164"/>
              <a:gd name="T16" fmla="*/ 0 h 2390013"/>
              <a:gd name="T17" fmla="*/ 323164 w 323164"/>
              <a:gd name="T18" fmla="*/ 2390013 h 23900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164" h="2390013">
                <a:moveTo>
                  <a:pt x="0" y="2390013"/>
                </a:moveTo>
                <a:lnTo>
                  <a:pt x="323164" y="2390013"/>
                </a:lnTo>
                <a:lnTo>
                  <a:pt x="323164" y="0"/>
                </a:lnTo>
                <a:lnTo>
                  <a:pt x="0" y="0"/>
                </a:lnTo>
                <a:lnTo>
                  <a:pt x="0" y="2390013"/>
                </a:lnTo>
                <a:close/>
              </a:path>
            </a:pathLst>
          </a:custGeom>
          <a:noFill/>
          <a:ln w="9525">
            <a:solidFill>
              <a:srgbClr val="205868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2" name="object 22"/>
          <p:cNvSpPr txBox="1"/>
          <p:nvPr/>
        </p:nvSpPr>
        <p:spPr>
          <a:xfrm>
            <a:off x="5486400" y="1828800"/>
            <a:ext cx="250825" cy="1839595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500" b="1" dirty="0">
                <a:latin typeface="Calibri"/>
                <a:cs typeface="Calibri"/>
              </a:rPr>
              <a:t>Со</a:t>
            </a:r>
            <a:r>
              <a:rPr sz="1500" b="1" spc="-10" dirty="0">
                <a:latin typeface="Calibri"/>
                <a:cs typeface="Calibri"/>
              </a:rPr>
              <a:t>ц</a:t>
            </a:r>
            <a:r>
              <a:rPr sz="1500" b="1" dirty="0">
                <a:latin typeface="Calibri"/>
                <a:cs typeface="Calibri"/>
              </a:rPr>
              <a:t>иальная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п</a:t>
            </a:r>
            <a:r>
              <a:rPr sz="1500" b="1" spc="-25" dirty="0">
                <a:latin typeface="Calibri"/>
                <a:cs typeface="Calibri"/>
              </a:rPr>
              <a:t>о</a:t>
            </a:r>
            <a:r>
              <a:rPr sz="1500" b="1" dirty="0">
                <a:latin typeface="Calibri"/>
                <a:cs typeface="Calibri"/>
              </a:rPr>
              <a:t>л</a:t>
            </a:r>
            <a:r>
              <a:rPr sz="1500" b="1" spc="5" dirty="0">
                <a:latin typeface="Calibri"/>
                <a:cs typeface="Calibri"/>
              </a:rPr>
              <a:t>и</a:t>
            </a:r>
            <a:r>
              <a:rPr sz="1500" b="1" dirty="0">
                <a:latin typeface="Calibri"/>
                <a:cs typeface="Calibri"/>
              </a:rPr>
              <a:t>т</a:t>
            </a:r>
            <a:r>
              <a:rPr sz="1500" b="1" spc="5" dirty="0">
                <a:latin typeface="Calibri"/>
                <a:cs typeface="Calibri"/>
              </a:rPr>
              <a:t>и</a:t>
            </a:r>
            <a:r>
              <a:rPr sz="1500" b="1" spc="-25" dirty="0">
                <a:latin typeface="Calibri"/>
                <a:cs typeface="Calibri"/>
              </a:rPr>
              <a:t>к</a:t>
            </a:r>
            <a:r>
              <a:rPr sz="1500" b="1" dirty="0">
                <a:latin typeface="Calibri"/>
                <a:cs typeface="Calibri"/>
              </a:rPr>
              <a:t>а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3568" name="object 23"/>
          <p:cNvSpPr>
            <a:spLocks/>
          </p:cNvSpPr>
          <p:nvPr/>
        </p:nvSpPr>
        <p:spPr bwMode="auto">
          <a:xfrm>
            <a:off x="6019800" y="1524000"/>
            <a:ext cx="554038" cy="2390775"/>
          </a:xfrm>
          <a:custGeom>
            <a:avLst/>
            <a:gdLst>
              <a:gd name="T0" fmla="*/ 0 w 553999"/>
              <a:gd name="T1" fmla="*/ 2393062 h 2390013"/>
              <a:gd name="T2" fmla="*/ 554155 w 553999"/>
              <a:gd name="T3" fmla="*/ 2393062 h 2390013"/>
              <a:gd name="T4" fmla="*/ 554155 w 553999"/>
              <a:gd name="T5" fmla="*/ 0 h 2390013"/>
              <a:gd name="T6" fmla="*/ 0 w 553999"/>
              <a:gd name="T7" fmla="*/ 0 h 2390013"/>
              <a:gd name="T8" fmla="*/ 0 w 553999"/>
              <a:gd name="T9" fmla="*/ 2393062 h 23900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3999"/>
              <a:gd name="T16" fmla="*/ 0 h 2390013"/>
              <a:gd name="T17" fmla="*/ 553999 w 553999"/>
              <a:gd name="T18" fmla="*/ 2390013 h 23900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3999" h="2390013">
                <a:moveTo>
                  <a:pt x="0" y="2390013"/>
                </a:moveTo>
                <a:lnTo>
                  <a:pt x="553999" y="2390013"/>
                </a:lnTo>
                <a:lnTo>
                  <a:pt x="553999" y="0"/>
                </a:lnTo>
                <a:lnTo>
                  <a:pt x="0" y="0"/>
                </a:lnTo>
                <a:lnTo>
                  <a:pt x="0" y="2390013"/>
                </a:lnTo>
                <a:close/>
              </a:path>
            </a:pathLst>
          </a:custGeom>
          <a:noFill/>
          <a:ln w="9525">
            <a:solidFill>
              <a:srgbClr val="30859C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4" name="object 24"/>
          <p:cNvSpPr txBox="1"/>
          <p:nvPr/>
        </p:nvSpPr>
        <p:spPr>
          <a:xfrm>
            <a:off x="6096000" y="1828800"/>
            <a:ext cx="479425" cy="1922145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731520" marR="6350" indent="-7194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500" b="1" spc="-10" dirty="0">
                <a:latin typeface="Calibri"/>
                <a:cs typeface="Calibri"/>
              </a:rPr>
              <a:t>Ф</a:t>
            </a:r>
            <a:r>
              <a:rPr sz="1500" b="1" dirty="0">
                <a:latin typeface="Calibri"/>
                <a:cs typeface="Calibri"/>
              </a:rPr>
              <a:t>изичес</a:t>
            </a:r>
            <a:r>
              <a:rPr sz="1500" b="1" spc="-25" dirty="0">
                <a:latin typeface="Calibri"/>
                <a:cs typeface="Calibri"/>
              </a:rPr>
              <a:t>к</a:t>
            </a:r>
            <a:r>
              <a:rPr sz="1500" b="1" dirty="0">
                <a:latin typeface="Calibri"/>
                <a:cs typeface="Calibri"/>
              </a:rPr>
              <a:t>ая к</a:t>
            </a:r>
            <a:r>
              <a:rPr sz="1500" b="1" spc="-55" dirty="0">
                <a:latin typeface="Calibri"/>
                <a:cs typeface="Calibri"/>
              </a:rPr>
              <a:t>у</a:t>
            </a:r>
            <a:r>
              <a:rPr sz="1500" b="1" dirty="0">
                <a:latin typeface="Calibri"/>
                <a:cs typeface="Calibri"/>
              </a:rPr>
              <a:t>л</a:t>
            </a:r>
            <a:r>
              <a:rPr sz="1500" b="1" spc="-45" dirty="0">
                <a:latin typeface="Calibri"/>
                <a:cs typeface="Calibri"/>
              </a:rPr>
              <a:t>ь</a:t>
            </a:r>
            <a:r>
              <a:rPr sz="1500" b="1" dirty="0">
                <a:latin typeface="Calibri"/>
                <a:cs typeface="Calibri"/>
              </a:rPr>
              <a:t>тура</a:t>
            </a:r>
            <a:r>
              <a:rPr sz="1500" b="1" spc="-3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и спо</a:t>
            </a:r>
            <a:r>
              <a:rPr sz="1500" b="1" spc="-5" dirty="0">
                <a:latin typeface="Calibri"/>
                <a:cs typeface="Calibri"/>
              </a:rPr>
              <a:t>р</a:t>
            </a:r>
            <a:r>
              <a:rPr sz="1500" b="1" dirty="0">
                <a:latin typeface="Calibri"/>
                <a:cs typeface="Calibri"/>
              </a:rPr>
              <a:t>т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23570" name="object 26"/>
          <p:cNvSpPr>
            <a:spLocks/>
          </p:cNvSpPr>
          <p:nvPr/>
        </p:nvSpPr>
        <p:spPr bwMode="auto">
          <a:xfrm>
            <a:off x="6858000" y="1524000"/>
            <a:ext cx="692150" cy="2390775"/>
          </a:xfrm>
          <a:custGeom>
            <a:avLst/>
            <a:gdLst>
              <a:gd name="T0" fmla="*/ 0 w 692492"/>
              <a:gd name="T1" fmla="*/ 2393062 h 2390013"/>
              <a:gd name="T2" fmla="*/ 691125 w 692492"/>
              <a:gd name="T3" fmla="*/ 2393062 h 2390013"/>
              <a:gd name="T4" fmla="*/ 691125 w 692492"/>
              <a:gd name="T5" fmla="*/ 0 h 2390013"/>
              <a:gd name="T6" fmla="*/ 0 w 692492"/>
              <a:gd name="T7" fmla="*/ 0 h 2390013"/>
              <a:gd name="T8" fmla="*/ 0 w 692492"/>
              <a:gd name="T9" fmla="*/ 2393062 h 23900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2492"/>
              <a:gd name="T16" fmla="*/ 0 h 2390013"/>
              <a:gd name="T17" fmla="*/ 692492 w 692492"/>
              <a:gd name="T18" fmla="*/ 2390013 h 23900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2492" h="2390013">
                <a:moveTo>
                  <a:pt x="0" y="2390013"/>
                </a:moveTo>
                <a:lnTo>
                  <a:pt x="692492" y="2390013"/>
                </a:lnTo>
                <a:lnTo>
                  <a:pt x="692492" y="0"/>
                </a:lnTo>
                <a:lnTo>
                  <a:pt x="0" y="0"/>
                </a:lnTo>
                <a:lnTo>
                  <a:pt x="0" y="2390013"/>
                </a:lnTo>
                <a:close/>
              </a:path>
            </a:pathLst>
          </a:custGeom>
          <a:noFill/>
          <a:ln w="9525">
            <a:solidFill>
              <a:srgbClr val="548ED4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3571" name="object 27"/>
          <p:cNvSpPr>
            <a:spLocks/>
          </p:cNvSpPr>
          <p:nvPr/>
        </p:nvSpPr>
        <p:spPr bwMode="auto">
          <a:xfrm>
            <a:off x="7848600" y="1524000"/>
            <a:ext cx="738188" cy="2390775"/>
          </a:xfrm>
          <a:custGeom>
            <a:avLst/>
            <a:gdLst>
              <a:gd name="T0" fmla="*/ 0 w 738670"/>
              <a:gd name="T1" fmla="*/ 2393062 h 2390013"/>
              <a:gd name="T2" fmla="*/ 736744 w 738670"/>
              <a:gd name="T3" fmla="*/ 2393062 h 2390013"/>
              <a:gd name="T4" fmla="*/ 736744 w 738670"/>
              <a:gd name="T5" fmla="*/ 0 h 2390013"/>
              <a:gd name="T6" fmla="*/ 0 w 738670"/>
              <a:gd name="T7" fmla="*/ 0 h 2390013"/>
              <a:gd name="T8" fmla="*/ 0 w 738670"/>
              <a:gd name="T9" fmla="*/ 2393062 h 23900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8670"/>
              <a:gd name="T16" fmla="*/ 0 h 2390013"/>
              <a:gd name="T17" fmla="*/ 738670 w 738670"/>
              <a:gd name="T18" fmla="*/ 2390013 h 23900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8670" h="2390013">
                <a:moveTo>
                  <a:pt x="0" y="2390013"/>
                </a:moveTo>
                <a:lnTo>
                  <a:pt x="738670" y="2390013"/>
                </a:lnTo>
                <a:lnTo>
                  <a:pt x="738670" y="0"/>
                </a:lnTo>
                <a:lnTo>
                  <a:pt x="0" y="0"/>
                </a:lnTo>
                <a:lnTo>
                  <a:pt x="0" y="2390013"/>
                </a:lnTo>
                <a:close/>
              </a:path>
            </a:pathLst>
          </a:custGeom>
          <a:noFill/>
          <a:ln w="9525">
            <a:solidFill>
              <a:srgbClr val="548ED4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8" name="object 28"/>
          <p:cNvSpPr txBox="1"/>
          <p:nvPr/>
        </p:nvSpPr>
        <p:spPr>
          <a:xfrm>
            <a:off x="6781800" y="1905000"/>
            <a:ext cx="1851789" cy="1693545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fontAlgn="auto">
              <a:lnSpc>
                <a:spcPts val="950"/>
              </a:lnSpc>
              <a:spcBef>
                <a:spcPts val="37"/>
              </a:spcBef>
              <a:spcAft>
                <a:spcPts val="0"/>
              </a:spcAft>
              <a:defRPr/>
            </a:pPr>
            <a:endParaRPr sz="950" dirty="0">
              <a:latin typeface="+mn-lt"/>
            </a:endParaRPr>
          </a:p>
          <a:p>
            <a:pPr marL="12700" marR="6350" indent="-63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300" b="1" dirty="0">
                <a:latin typeface="Calibri"/>
                <a:cs typeface="Calibri"/>
              </a:rPr>
              <a:t>О</a:t>
            </a:r>
            <a:r>
              <a:rPr sz="1300" b="1" spc="-10" dirty="0">
                <a:latin typeface="Calibri"/>
                <a:cs typeface="Calibri"/>
              </a:rPr>
              <a:t>б</a:t>
            </a:r>
            <a:r>
              <a:rPr sz="1300" b="1" dirty="0">
                <a:latin typeface="Calibri"/>
                <a:cs typeface="Calibri"/>
              </a:rPr>
              <a:t>служи</a:t>
            </a:r>
            <a:r>
              <a:rPr sz="1300" b="1" spc="-5" dirty="0">
                <a:latin typeface="Calibri"/>
                <a:cs typeface="Calibri"/>
              </a:rPr>
              <a:t>ва</a:t>
            </a:r>
            <a:r>
              <a:rPr sz="1300" b="1" dirty="0">
                <a:latin typeface="Calibri"/>
                <a:cs typeface="Calibri"/>
              </a:rPr>
              <a:t>ние </a:t>
            </a:r>
            <a:r>
              <a:rPr sz="1300" b="1" spc="-20" dirty="0">
                <a:latin typeface="Calibri"/>
                <a:cs typeface="Calibri"/>
              </a:rPr>
              <a:t>г</a:t>
            </a:r>
            <a:r>
              <a:rPr sz="1300" b="1" dirty="0">
                <a:latin typeface="Calibri"/>
                <a:cs typeface="Calibri"/>
              </a:rPr>
              <a:t>ос</a:t>
            </a:r>
            <a:r>
              <a:rPr sz="1300" b="1" spc="-55" dirty="0">
                <a:latin typeface="Calibri"/>
                <a:cs typeface="Calibri"/>
              </a:rPr>
              <a:t>у</a:t>
            </a:r>
            <a:r>
              <a:rPr sz="1300" b="1" dirty="0">
                <a:latin typeface="Calibri"/>
                <a:cs typeface="Calibri"/>
              </a:rPr>
              <a:t>дар</a:t>
            </a:r>
            <a:r>
              <a:rPr sz="1300" b="1" spc="-5" dirty="0">
                <a:latin typeface="Calibri"/>
                <a:cs typeface="Calibri"/>
              </a:rPr>
              <a:t>с</a:t>
            </a:r>
            <a:r>
              <a:rPr sz="1300" b="1" dirty="0">
                <a:latin typeface="Calibri"/>
                <a:cs typeface="Calibri"/>
              </a:rPr>
              <a:t>т</a:t>
            </a:r>
            <a:r>
              <a:rPr sz="1300" b="1" spc="-10" dirty="0">
                <a:latin typeface="Calibri"/>
                <a:cs typeface="Calibri"/>
              </a:rPr>
              <a:t>в</a:t>
            </a:r>
            <a:r>
              <a:rPr sz="1300" b="1" spc="-5" dirty="0">
                <a:latin typeface="Calibri"/>
                <a:cs typeface="Calibri"/>
              </a:rPr>
              <a:t>е</a:t>
            </a:r>
            <a:r>
              <a:rPr sz="1300" b="1" dirty="0">
                <a:latin typeface="Calibri"/>
                <a:cs typeface="Calibri"/>
              </a:rPr>
              <a:t>н</a:t>
            </a:r>
            <a:r>
              <a:rPr sz="1300" b="1" spc="10" dirty="0">
                <a:latin typeface="Calibri"/>
                <a:cs typeface="Calibri"/>
              </a:rPr>
              <a:t>н</a:t>
            </a:r>
            <a:r>
              <a:rPr sz="1300" b="1" dirty="0">
                <a:latin typeface="Calibri"/>
                <a:cs typeface="Calibri"/>
              </a:rPr>
              <a:t>о</a:t>
            </a:r>
            <a:r>
              <a:rPr sz="1300" b="1" spc="-20" dirty="0">
                <a:latin typeface="Calibri"/>
                <a:cs typeface="Calibri"/>
              </a:rPr>
              <a:t>г</a:t>
            </a:r>
            <a:r>
              <a:rPr sz="1300" b="1" dirty="0">
                <a:latin typeface="Calibri"/>
                <a:cs typeface="Calibri"/>
              </a:rPr>
              <a:t>о</a:t>
            </a:r>
            <a:r>
              <a:rPr sz="1300" b="1" spc="60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и </a:t>
            </a:r>
            <a:r>
              <a:rPr sz="1300" b="1" spc="-15" dirty="0" err="1">
                <a:latin typeface="Calibri"/>
                <a:cs typeface="Calibri"/>
              </a:rPr>
              <a:t>м</a:t>
            </a:r>
            <a:r>
              <a:rPr sz="1300" b="1" dirty="0" err="1">
                <a:latin typeface="Calibri"/>
                <a:cs typeface="Calibri"/>
              </a:rPr>
              <a:t>униципал</a:t>
            </a:r>
            <a:r>
              <a:rPr sz="1300" b="1" spc="-5" dirty="0" err="1">
                <a:latin typeface="Calibri"/>
                <a:cs typeface="Calibri"/>
              </a:rPr>
              <a:t>ь</a:t>
            </a:r>
            <a:r>
              <a:rPr sz="1300" b="1" dirty="0" err="1">
                <a:latin typeface="Calibri"/>
                <a:cs typeface="Calibri"/>
              </a:rPr>
              <a:t>но</a:t>
            </a:r>
            <a:r>
              <a:rPr sz="1300" b="1" spc="-20" dirty="0" err="1">
                <a:latin typeface="Calibri"/>
                <a:cs typeface="Calibri"/>
              </a:rPr>
              <a:t>г</a:t>
            </a:r>
            <a:r>
              <a:rPr sz="1300" b="1" dirty="0" err="1">
                <a:latin typeface="Calibri"/>
                <a:cs typeface="Calibri"/>
              </a:rPr>
              <a:t>о</a:t>
            </a:r>
            <a:r>
              <a:rPr sz="1300" b="1" spc="35" dirty="0">
                <a:latin typeface="Calibri"/>
                <a:cs typeface="Calibri"/>
              </a:rPr>
              <a:t> </a:t>
            </a:r>
            <a:r>
              <a:rPr sz="1300" b="1" spc="-15" dirty="0" err="1">
                <a:latin typeface="Calibri"/>
                <a:cs typeface="Calibri"/>
              </a:rPr>
              <a:t>д</a:t>
            </a:r>
            <a:r>
              <a:rPr sz="1300" b="1" spc="-25" dirty="0" err="1">
                <a:latin typeface="Calibri"/>
                <a:cs typeface="Calibri"/>
              </a:rPr>
              <a:t>о</a:t>
            </a:r>
            <a:r>
              <a:rPr sz="1300" b="1" dirty="0" err="1">
                <a:latin typeface="Calibri"/>
                <a:cs typeface="Calibri"/>
              </a:rPr>
              <a:t>лга</a:t>
            </a:r>
            <a:endParaRPr lang="ru-RU" sz="1300" b="1" dirty="0">
              <a:latin typeface="Calibri"/>
              <a:cs typeface="Calibri"/>
            </a:endParaRPr>
          </a:p>
          <a:p>
            <a:pPr marL="12700" marR="6350" indent="-635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dirty="0">
              <a:latin typeface="Calibri"/>
              <a:cs typeface="Calibri"/>
            </a:endParaRPr>
          </a:p>
          <a:p>
            <a:pPr marL="12700" marR="6350" indent="-635"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300" dirty="0">
              <a:latin typeface="Calibri"/>
              <a:cs typeface="Calibri"/>
            </a:endParaRPr>
          </a:p>
          <a:p>
            <a:pPr fontAlgn="auto">
              <a:lnSpc>
                <a:spcPts val="600"/>
              </a:lnSpc>
              <a:spcBef>
                <a:spcPts val="11"/>
              </a:spcBef>
              <a:spcAft>
                <a:spcPts val="0"/>
              </a:spcAft>
              <a:defRPr/>
            </a:pPr>
            <a:endParaRPr sz="600" dirty="0">
              <a:latin typeface="+mn-lt"/>
            </a:endParaRPr>
          </a:p>
          <a:p>
            <a:pPr marL="53340" marR="48895" indent="-127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dirty="0">
                <a:latin typeface="Calibri"/>
                <a:cs typeface="Calibri"/>
              </a:rPr>
              <a:t>М</a:t>
            </a:r>
            <a:r>
              <a:rPr sz="1400" b="1" spc="-30" dirty="0">
                <a:latin typeface="Calibri"/>
                <a:cs typeface="Calibri"/>
              </a:rPr>
              <a:t>е</a:t>
            </a:r>
            <a:r>
              <a:rPr sz="1400" b="1" dirty="0">
                <a:latin typeface="Calibri"/>
                <a:cs typeface="Calibri"/>
              </a:rPr>
              <a:t>ж</a:t>
            </a:r>
            <a:r>
              <a:rPr sz="1400" b="1" spc="-10" dirty="0">
                <a:latin typeface="Calibri"/>
                <a:cs typeface="Calibri"/>
              </a:rPr>
              <a:t>б</a:t>
            </a:r>
            <a:r>
              <a:rPr sz="1400" b="1" spc="-40" dirty="0">
                <a:latin typeface="Calibri"/>
                <a:cs typeface="Calibri"/>
              </a:rPr>
              <a:t>ю</a:t>
            </a:r>
            <a:r>
              <a:rPr sz="1400" b="1" dirty="0">
                <a:latin typeface="Calibri"/>
                <a:cs typeface="Calibri"/>
              </a:rPr>
              <a:t>д</a:t>
            </a:r>
            <a:r>
              <a:rPr sz="1400" b="1" spc="-30" dirty="0">
                <a:latin typeface="Calibri"/>
                <a:cs typeface="Calibri"/>
              </a:rPr>
              <a:t>ж</a:t>
            </a:r>
            <a:r>
              <a:rPr sz="1400" b="1" dirty="0">
                <a:latin typeface="Calibri"/>
                <a:cs typeface="Calibri"/>
              </a:rPr>
              <a:t>етные трансфер</a:t>
            </a:r>
            <a:r>
              <a:rPr sz="1400" b="1" spc="5" dirty="0">
                <a:latin typeface="Calibri"/>
                <a:cs typeface="Calibri"/>
              </a:rPr>
              <a:t>т</a:t>
            </a:r>
            <a:r>
              <a:rPr sz="1400" b="1" dirty="0">
                <a:latin typeface="Calibri"/>
                <a:cs typeface="Calibri"/>
              </a:rPr>
              <a:t>ы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об</a:t>
            </a:r>
            <a:r>
              <a:rPr sz="1400" b="1" spc="-20" dirty="0">
                <a:latin typeface="Calibri"/>
                <a:cs typeface="Calibri"/>
              </a:rPr>
              <a:t>щ</a:t>
            </a:r>
            <a:r>
              <a:rPr sz="1400" b="1" dirty="0">
                <a:latin typeface="Calibri"/>
                <a:cs typeface="Calibri"/>
              </a:rPr>
              <a:t>е</a:t>
            </a:r>
            <a:r>
              <a:rPr sz="1400" b="1" spc="-20" dirty="0">
                <a:latin typeface="Calibri"/>
                <a:cs typeface="Calibri"/>
              </a:rPr>
              <a:t>г</a:t>
            </a:r>
            <a:r>
              <a:rPr sz="1400" b="1" dirty="0">
                <a:latin typeface="Calibri"/>
                <a:cs typeface="Calibri"/>
              </a:rPr>
              <a:t>о хара</a:t>
            </a:r>
            <a:r>
              <a:rPr sz="1400" b="1" spc="-15" dirty="0">
                <a:latin typeface="Calibri"/>
                <a:cs typeface="Calibri"/>
              </a:rPr>
              <a:t>к</a:t>
            </a:r>
            <a:r>
              <a:rPr sz="1400" b="1" spc="-10" dirty="0">
                <a:latin typeface="Calibri"/>
                <a:cs typeface="Calibri"/>
              </a:rPr>
              <a:t>т</a:t>
            </a:r>
            <a:r>
              <a:rPr sz="1400" b="1" dirty="0">
                <a:latin typeface="Calibri"/>
                <a:cs typeface="Calibri"/>
              </a:rPr>
              <a:t>е</a:t>
            </a:r>
            <a:r>
              <a:rPr sz="1400" b="1" spc="-10" dirty="0">
                <a:latin typeface="Calibri"/>
                <a:cs typeface="Calibri"/>
              </a:rPr>
              <a:t>р</a:t>
            </a:r>
            <a:r>
              <a:rPr sz="1400" b="1" dirty="0">
                <a:latin typeface="Calibri"/>
                <a:cs typeface="Calibri"/>
              </a:rPr>
              <a:t>а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(</a:t>
            </a:r>
            <a:r>
              <a:rPr sz="1400" b="1" spc="-15" dirty="0">
                <a:latin typeface="Calibri"/>
                <a:cs typeface="Calibri"/>
              </a:rPr>
              <a:t>д</a:t>
            </a:r>
            <a:r>
              <a:rPr sz="1400" b="1" dirty="0">
                <a:latin typeface="Calibri"/>
                <a:cs typeface="Calibri"/>
              </a:rPr>
              <a:t>отации)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3573" name="object 29"/>
          <p:cNvSpPr txBox="1">
            <a:spLocks noChangeArrowheads="1"/>
          </p:cNvSpPr>
          <p:nvPr/>
        </p:nvSpPr>
        <p:spPr bwMode="auto">
          <a:xfrm>
            <a:off x="114300" y="4011613"/>
            <a:ext cx="89090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indent="260350">
              <a:lnSpc>
                <a:spcPct val="110000"/>
              </a:lnSpc>
            </a:pPr>
            <a:r>
              <a:rPr lang="ru-RU">
                <a:latin typeface="Calibri" pitchFamily="34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функции.</a:t>
            </a:r>
          </a:p>
        </p:txBody>
      </p:sp>
      <p:sp>
        <p:nvSpPr>
          <p:cNvPr id="23574" name="object 30"/>
          <p:cNvSpPr txBox="1">
            <a:spLocks noChangeArrowheads="1"/>
          </p:cNvSpPr>
          <p:nvPr/>
        </p:nvSpPr>
        <p:spPr bwMode="auto">
          <a:xfrm>
            <a:off x="114300" y="4643438"/>
            <a:ext cx="7739063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73050">
              <a:tabLst>
                <a:tab pos="1222375" algn="l"/>
                <a:tab pos="2322513" algn="l"/>
                <a:tab pos="3406775" algn="l"/>
                <a:tab pos="3708400" algn="l"/>
                <a:tab pos="5157788" algn="l"/>
                <a:tab pos="6832600" algn="l"/>
              </a:tabLst>
            </a:pPr>
            <a:r>
              <a:rPr lang="ru-RU">
                <a:latin typeface="Calibri" pitchFamily="34" charset="0"/>
              </a:rPr>
              <a:t>Полный	перечень	разделов	и	подразделов	классификации	расходов</a:t>
            </a:r>
          </a:p>
          <a:p>
            <a:pPr marL="273050">
              <a:spcBef>
                <a:spcPts val="213"/>
              </a:spcBef>
              <a:tabLst>
                <a:tab pos="1222375" algn="l"/>
                <a:tab pos="2322513" algn="l"/>
                <a:tab pos="3406775" algn="l"/>
                <a:tab pos="3708400" algn="l"/>
                <a:tab pos="5157788" algn="l"/>
                <a:tab pos="6832600" algn="l"/>
              </a:tabLst>
            </a:pPr>
            <a:r>
              <a:rPr lang="ru-RU">
                <a:latin typeface="Calibri" pitchFamily="34" charset="0"/>
              </a:rPr>
              <a:t>приведен в статье 21 Бюджетного кодекса Российской Федерации.</a:t>
            </a:r>
          </a:p>
          <a:p>
            <a:pPr marL="273050">
              <a:spcBef>
                <a:spcPts val="213"/>
              </a:spcBef>
              <a:tabLst>
                <a:tab pos="1222375" algn="l"/>
                <a:tab pos="2322513" algn="l"/>
                <a:tab pos="3406775" algn="l"/>
                <a:tab pos="3708400" algn="l"/>
                <a:tab pos="5157788" algn="l"/>
                <a:tab pos="6832600" algn="l"/>
              </a:tabLst>
            </a:pPr>
            <a:r>
              <a:rPr lang="ru-RU">
                <a:latin typeface="Calibri" pitchFamily="34" charset="0"/>
              </a:rPr>
              <a:t>Например, в составе раздела «Образование», в том числе, выделяются:</a:t>
            </a:r>
          </a:p>
          <a:p>
            <a:pPr marL="273050">
              <a:spcBef>
                <a:spcPts val="213"/>
              </a:spcBef>
              <a:buFont typeface="Wingdings" pitchFamily="2" charset="2"/>
              <a:buChar char=""/>
              <a:tabLst>
                <a:tab pos="1222375" algn="l"/>
                <a:tab pos="2322513" algn="l"/>
                <a:tab pos="3406775" algn="l"/>
                <a:tab pos="3708400" algn="l"/>
                <a:tab pos="5157788" algn="l"/>
                <a:tab pos="6832600" algn="l"/>
              </a:tabLst>
            </a:pPr>
            <a:r>
              <a:rPr lang="ru-RU">
                <a:latin typeface="Calibri" pitchFamily="34" charset="0"/>
              </a:rPr>
              <a:t>Дошкольное образование;</a:t>
            </a:r>
          </a:p>
          <a:p>
            <a:pPr marL="273050">
              <a:spcBef>
                <a:spcPts val="213"/>
              </a:spcBef>
              <a:buFont typeface="Wingdings" pitchFamily="2" charset="2"/>
              <a:buChar char=""/>
              <a:tabLst>
                <a:tab pos="1222375" algn="l"/>
                <a:tab pos="2322513" algn="l"/>
                <a:tab pos="3406775" algn="l"/>
                <a:tab pos="3708400" algn="l"/>
                <a:tab pos="5157788" algn="l"/>
                <a:tab pos="6832600" algn="l"/>
              </a:tabLst>
            </a:pPr>
            <a:r>
              <a:rPr lang="ru-RU">
                <a:latin typeface="Calibri" pitchFamily="34" charset="0"/>
              </a:rPr>
              <a:t>Общее образование;</a:t>
            </a:r>
          </a:p>
          <a:p>
            <a:pPr marL="273050">
              <a:spcBef>
                <a:spcPts val="213"/>
              </a:spcBef>
              <a:buFont typeface="Wingdings" pitchFamily="2" charset="2"/>
              <a:buChar char=""/>
              <a:tabLst>
                <a:tab pos="1222375" algn="l"/>
                <a:tab pos="2322513" algn="l"/>
                <a:tab pos="3406775" algn="l"/>
                <a:tab pos="3708400" algn="l"/>
                <a:tab pos="5157788" algn="l"/>
                <a:tab pos="6832600" algn="l"/>
              </a:tabLst>
            </a:pPr>
            <a:r>
              <a:rPr lang="ru-RU">
                <a:latin typeface="Calibri" pitchFamily="34" charset="0"/>
              </a:rPr>
              <a:t>Молодежная политика и оздоровление детей;</a:t>
            </a:r>
          </a:p>
          <a:p>
            <a:pPr marL="273050">
              <a:spcBef>
                <a:spcPts val="213"/>
              </a:spcBef>
              <a:buFont typeface="Wingdings" pitchFamily="2" charset="2"/>
              <a:buChar char=""/>
              <a:tabLst>
                <a:tab pos="1222375" algn="l"/>
                <a:tab pos="2322513" algn="l"/>
                <a:tab pos="3406775" algn="l"/>
                <a:tab pos="3708400" algn="l"/>
                <a:tab pos="5157788" algn="l"/>
                <a:tab pos="6832600" algn="l"/>
              </a:tabLst>
            </a:pPr>
            <a:r>
              <a:rPr lang="ru-RU">
                <a:latin typeface="Calibri" pitchFamily="34" charset="0"/>
              </a:rPr>
              <a:t>Другие вопросы в области образования.</a:t>
            </a:r>
          </a:p>
        </p:txBody>
      </p:sp>
      <p:sp>
        <p:nvSpPr>
          <p:cNvPr id="23575" name="object 31"/>
          <p:cNvSpPr txBox="1">
            <a:spLocks noChangeArrowheads="1"/>
          </p:cNvSpPr>
          <p:nvPr/>
        </p:nvSpPr>
        <p:spPr bwMode="auto">
          <a:xfrm>
            <a:off x="8005763" y="4643438"/>
            <a:ext cx="101758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>
                <a:latin typeface="Calibri" pitchFamily="34" charset="0"/>
              </a:rPr>
              <a:t>бюджетов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object 56"/>
          <p:cNvSpPr>
            <a:spLocks noChangeArrowheads="1"/>
          </p:cNvSpPr>
          <p:nvPr/>
        </p:nvSpPr>
        <p:spPr bwMode="auto">
          <a:xfrm>
            <a:off x="1143000" y="6096000"/>
            <a:ext cx="7316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78" name="object 2"/>
          <p:cNvSpPr>
            <a:spLocks noChangeArrowheads="1"/>
          </p:cNvSpPr>
          <p:nvPr/>
        </p:nvSpPr>
        <p:spPr bwMode="auto">
          <a:xfrm>
            <a:off x="7938" y="1196975"/>
            <a:ext cx="3935412" cy="4495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79" name="object 3"/>
          <p:cNvSpPr>
            <a:spLocks noChangeArrowheads="1"/>
          </p:cNvSpPr>
          <p:nvPr/>
        </p:nvSpPr>
        <p:spPr bwMode="auto">
          <a:xfrm>
            <a:off x="3011488" y="1508125"/>
            <a:ext cx="6005512" cy="5318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0" name="object 4"/>
          <p:cNvSpPr>
            <a:spLocks noChangeArrowheads="1"/>
          </p:cNvSpPr>
          <p:nvPr/>
        </p:nvSpPr>
        <p:spPr bwMode="auto">
          <a:xfrm>
            <a:off x="2987675" y="1484313"/>
            <a:ext cx="5976938" cy="5048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1" name="object 5"/>
          <p:cNvSpPr>
            <a:spLocks/>
          </p:cNvSpPr>
          <p:nvPr/>
        </p:nvSpPr>
        <p:spPr bwMode="auto">
          <a:xfrm>
            <a:off x="2987675" y="1484313"/>
            <a:ext cx="5976938" cy="504825"/>
          </a:xfrm>
          <a:custGeom>
            <a:avLst/>
            <a:gdLst>
              <a:gd name="T0" fmla="*/ 0 w 5976747"/>
              <a:gd name="T1" fmla="*/ 60434 h 504063"/>
              <a:gd name="T2" fmla="*/ 14378 w 5976747"/>
              <a:gd name="T3" fmla="*/ 21223 h 504063"/>
              <a:gd name="T4" fmla="*/ 50053 w 5976747"/>
              <a:gd name="T5" fmla="*/ 838 h 504063"/>
              <a:gd name="T6" fmla="*/ 5917316 w 5976747"/>
              <a:gd name="T7" fmla="*/ 0 h 504063"/>
              <a:gd name="T8" fmla="*/ 5931729 w 5976747"/>
              <a:gd name="T9" fmla="*/ 1744 h 504063"/>
              <a:gd name="T10" fmla="*/ 5965762 w 5976747"/>
              <a:gd name="T11" fmla="*/ 24556 h 504063"/>
              <a:gd name="T12" fmla="*/ 5977514 w 5976747"/>
              <a:gd name="T13" fmla="*/ 446681 h 504063"/>
              <a:gd name="T14" fmla="*/ 5975782 w 5976747"/>
              <a:gd name="T15" fmla="*/ 461134 h 504063"/>
              <a:gd name="T16" fmla="*/ 5953077 w 5976747"/>
              <a:gd name="T17" fmla="*/ 495301 h 504063"/>
              <a:gd name="T18" fmla="*/ 60079 w 5976747"/>
              <a:gd name="T19" fmla="*/ 507117 h 504063"/>
              <a:gd name="T20" fmla="*/ 45695 w 5976747"/>
              <a:gd name="T21" fmla="*/ 505372 h 504063"/>
              <a:gd name="T22" fmla="*/ 11709 w 5976747"/>
              <a:gd name="T23" fmla="*/ 482513 h 504063"/>
              <a:gd name="T24" fmla="*/ 0 w 5976747"/>
              <a:gd name="T25" fmla="*/ 60434 h 5040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976747"/>
              <a:gd name="T40" fmla="*/ 0 h 504063"/>
              <a:gd name="T41" fmla="*/ 5976747 w 5976747"/>
              <a:gd name="T42" fmla="*/ 504063 h 5040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976747" h="504063">
                <a:moveTo>
                  <a:pt x="0" y="60070"/>
                </a:moveTo>
                <a:lnTo>
                  <a:pt x="14378" y="21095"/>
                </a:lnTo>
                <a:lnTo>
                  <a:pt x="50045" y="834"/>
                </a:lnTo>
                <a:lnTo>
                  <a:pt x="5916549" y="0"/>
                </a:lnTo>
                <a:lnTo>
                  <a:pt x="5930962" y="1732"/>
                </a:lnTo>
                <a:lnTo>
                  <a:pt x="5964994" y="24408"/>
                </a:lnTo>
                <a:lnTo>
                  <a:pt x="5976747" y="443991"/>
                </a:lnTo>
                <a:lnTo>
                  <a:pt x="5975014" y="458356"/>
                </a:lnTo>
                <a:lnTo>
                  <a:pt x="5952311" y="492318"/>
                </a:lnTo>
                <a:lnTo>
                  <a:pt x="60071" y="504063"/>
                </a:lnTo>
                <a:lnTo>
                  <a:pt x="45691" y="502327"/>
                </a:lnTo>
                <a:lnTo>
                  <a:pt x="11709" y="479607"/>
                </a:lnTo>
                <a:lnTo>
                  <a:pt x="0" y="60070"/>
                </a:lnTo>
                <a:close/>
              </a:path>
            </a:pathLst>
          </a:custGeom>
          <a:noFill/>
          <a:ln w="25400">
            <a:solidFill>
              <a:srgbClr val="FDFFFF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4582" name="object 6"/>
          <p:cNvSpPr>
            <a:spLocks noChangeArrowheads="1"/>
          </p:cNvSpPr>
          <p:nvPr/>
        </p:nvSpPr>
        <p:spPr bwMode="auto">
          <a:xfrm>
            <a:off x="3082925" y="1511300"/>
            <a:ext cx="1235075" cy="3048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3" name="object 7"/>
          <p:cNvSpPr>
            <a:spLocks noChangeArrowheads="1"/>
          </p:cNvSpPr>
          <p:nvPr/>
        </p:nvSpPr>
        <p:spPr bwMode="auto">
          <a:xfrm>
            <a:off x="3211513" y="1538288"/>
            <a:ext cx="5534025" cy="2762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Социальные выплаты</a:t>
            </a:r>
          </a:p>
        </p:txBody>
      </p:sp>
      <p:sp>
        <p:nvSpPr>
          <p:cNvPr id="24584" name="object 9"/>
          <p:cNvSpPr>
            <a:spLocks noChangeArrowheads="1"/>
          </p:cNvSpPr>
          <p:nvPr/>
        </p:nvSpPr>
        <p:spPr bwMode="auto">
          <a:xfrm>
            <a:off x="2076450" y="946150"/>
            <a:ext cx="6940550" cy="51911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5" name="object 10"/>
          <p:cNvSpPr>
            <a:spLocks noChangeArrowheads="1"/>
          </p:cNvSpPr>
          <p:nvPr/>
        </p:nvSpPr>
        <p:spPr bwMode="auto">
          <a:xfrm>
            <a:off x="2051050" y="922338"/>
            <a:ext cx="6913563" cy="490537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6" name="object 11"/>
          <p:cNvSpPr>
            <a:spLocks/>
          </p:cNvSpPr>
          <p:nvPr/>
        </p:nvSpPr>
        <p:spPr bwMode="auto">
          <a:xfrm>
            <a:off x="2051050" y="922338"/>
            <a:ext cx="6913563" cy="490537"/>
          </a:xfrm>
          <a:custGeom>
            <a:avLst/>
            <a:gdLst>
              <a:gd name="T0" fmla="*/ 0 w 6912863"/>
              <a:gd name="T1" fmla="*/ 58454 h 490727"/>
              <a:gd name="T2" fmla="*/ 14723 w 6912863"/>
              <a:gd name="T3" fmla="*/ 19704 h 490727"/>
              <a:gd name="T4" fmla="*/ 50979 w 6912863"/>
              <a:gd name="T5" fmla="*/ 488 h 490727"/>
              <a:gd name="T6" fmla="*/ 6857101 w 6912863"/>
              <a:gd name="T7" fmla="*/ 0 h 490727"/>
              <a:gd name="T8" fmla="*/ 6871451 w 6912863"/>
              <a:gd name="T9" fmla="*/ 1770 h 490727"/>
              <a:gd name="T10" fmla="*/ 6905058 w 6912863"/>
              <a:gd name="T11" fmla="*/ 24899 h 490727"/>
              <a:gd name="T12" fmla="*/ 6915663 w 6912863"/>
              <a:gd name="T13" fmla="*/ 431639 h 490727"/>
              <a:gd name="T14" fmla="*/ 6913879 w 6912863"/>
              <a:gd name="T15" fmla="*/ 445971 h 490727"/>
              <a:gd name="T16" fmla="*/ 6890617 w 6912863"/>
              <a:gd name="T17" fmla="*/ 479454 h 490727"/>
              <a:gd name="T18" fmla="*/ 58570 w 6912863"/>
              <a:gd name="T19" fmla="*/ 489967 h 490727"/>
              <a:gd name="T20" fmla="*/ 44198 w 6912863"/>
              <a:gd name="T21" fmla="*/ 488194 h 490727"/>
              <a:gd name="T22" fmla="*/ 10575 w 6912863"/>
              <a:gd name="T23" fmla="*/ 465048 h 490727"/>
              <a:gd name="T24" fmla="*/ 0 w 6912863"/>
              <a:gd name="T25" fmla="*/ 58454 h 49072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912863"/>
              <a:gd name="T40" fmla="*/ 0 h 490727"/>
              <a:gd name="T41" fmla="*/ 6912863 w 6912863"/>
              <a:gd name="T42" fmla="*/ 490727 h 49072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912863" h="490727">
                <a:moveTo>
                  <a:pt x="0" y="58546"/>
                </a:moveTo>
                <a:lnTo>
                  <a:pt x="14719" y="19736"/>
                </a:lnTo>
                <a:lnTo>
                  <a:pt x="50959" y="488"/>
                </a:lnTo>
                <a:lnTo>
                  <a:pt x="6854317" y="0"/>
                </a:lnTo>
                <a:lnTo>
                  <a:pt x="6868666" y="1774"/>
                </a:lnTo>
                <a:lnTo>
                  <a:pt x="6902258" y="24939"/>
                </a:lnTo>
                <a:lnTo>
                  <a:pt x="6912863" y="432307"/>
                </a:lnTo>
                <a:lnTo>
                  <a:pt x="6911078" y="446663"/>
                </a:lnTo>
                <a:lnTo>
                  <a:pt x="6887819" y="480198"/>
                </a:lnTo>
                <a:lnTo>
                  <a:pt x="58546" y="490727"/>
                </a:lnTo>
                <a:lnTo>
                  <a:pt x="44182" y="488950"/>
                </a:lnTo>
                <a:lnTo>
                  <a:pt x="10571" y="465768"/>
                </a:lnTo>
                <a:lnTo>
                  <a:pt x="0" y="58546"/>
                </a:lnTo>
                <a:close/>
              </a:path>
            </a:pathLst>
          </a:custGeom>
          <a:noFill/>
          <a:ln w="25399">
            <a:solidFill>
              <a:srgbClr val="FDFFFF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4587" name="object 12"/>
          <p:cNvSpPr>
            <a:spLocks noChangeArrowheads="1"/>
          </p:cNvSpPr>
          <p:nvPr/>
        </p:nvSpPr>
        <p:spPr bwMode="auto">
          <a:xfrm>
            <a:off x="2174875" y="946150"/>
            <a:ext cx="1423988" cy="29686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8" name="object 13"/>
          <p:cNvSpPr>
            <a:spLocks noChangeArrowheads="1"/>
          </p:cNvSpPr>
          <p:nvPr/>
        </p:nvSpPr>
        <p:spPr bwMode="auto">
          <a:xfrm>
            <a:off x="2360613" y="960438"/>
            <a:ext cx="6400800" cy="27622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Оплата труда с начислениями</a:t>
            </a:r>
          </a:p>
        </p:txBody>
      </p:sp>
      <p:sp>
        <p:nvSpPr>
          <p:cNvPr id="24589" name="object 15"/>
          <p:cNvSpPr>
            <a:spLocks noChangeArrowheads="1"/>
          </p:cNvSpPr>
          <p:nvPr/>
        </p:nvSpPr>
        <p:spPr bwMode="auto">
          <a:xfrm>
            <a:off x="3444875" y="2155825"/>
            <a:ext cx="5572125" cy="53340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90" name="object 16"/>
          <p:cNvSpPr>
            <a:spLocks noChangeArrowheads="1"/>
          </p:cNvSpPr>
          <p:nvPr/>
        </p:nvSpPr>
        <p:spPr bwMode="auto">
          <a:xfrm>
            <a:off x="3419475" y="2133600"/>
            <a:ext cx="5545138" cy="503238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91" name="object 17"/>
          <p:cNvSpPr>
            <a:spLocks/>
          </p:cNvSpPr>
          <p:nvPr/>
        </p:nvSpPr>
        <p:spPr bwMode="auto">
          <a:xfrm>
            <a:off x="3419475" y="2133600"/>
            <a:ext cx="5545138" cy="503238"/>
          </a:xfrm>
          <a:custGeom>
            <a:avLst/>
            <a:gdLst>
              <a:gd name="T0" fmla="*/ 0 w 5544693"/>
              <a:gd name="T1" fmla="*/ 59679 h 504063"/>
              <a:gd name="T2" fmla="*/ 14382 w 5544693"/>
              <a:gd name="T3" fmla="*/ 20958 h 504063"/>
              <a:gd name="T4" fmla="*/ 50061 w 5544693"/>
              <a:gd name="T5" fmla="*/ 830 h 504063"/>
              <a:gd name="T6" fmla="*/ 5486253 w 5544693"/>
              <a:gd name="T7" fmla="*/ 0 h 504063"/>
              <a:gd name="T8" fmla="*/ 5500670 w 5544693"/>
              <a:gd name="T9" fmla="*/ 1720 h 504063"/>
              <a:gd name="T10" fmla="*/ 5534717 w 5544693"/>
              <a:gd name="T11" fmla="*/ 24248 h 504063"/>
              <a:gd name="T12" fmla="*/ 5546470 w 5544693"/>
              <a:gd name="T13" fmla="*/ 441092 h 504063"/>
              <a:gd name="T14" fmla="*/ 5544738 w 5544693"/>
              <a:gd name="T15" fmla="*/ 455362 h 504063"/>
              <a:gd name="T16" fmla="*/ 5522032 w 5544693"/>
              <a:gd name="T17" fmla="*/ 489103 h 504063"/>
              <a:gd name="T18" fmla="*/ 60091 w 5544693"/>
              <a:gd name="T19" fmla="*/ 500771 h 504063"/>
              <a:gd name="T20" fmla="*/ 45707 w 5544693"/>
              <a:gd name="T21" fmla="*/ 499047 h 504063"/>
              <a:gd name="T22" fmla="*/ 11713 w 5544693"/>
              <a:gd name="T23" fmla="*/ 476475 h 504063"/>
              <a:gd name="T24" fmla="*/ 0 w 5544693"/>
              <a:gd name="T25" fmla="*/ 59679 h 5040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544693"/>
              <a:gd name="T40" fmla="*/ 0 h 504063"/>
              <a:gd name="T41" fmla="*/ 5544693 w 5544693"/>
              <a:gd name="T42" fmla="*/ 504063 h 5040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544693" h="504063">
                <a:moveTo>
                  <a:pt x="0" y="60071"/>
                </a:moveTo>
                <a:lnTo>
                  <a:pt x="14378" y="21095"/>
                </a:lnTo>
                <a:lnTo>
                  <a:pt x="50045" y="834"/>
                </a:lnTo>
                <a:lnTo>
                  <a:pt x="5484495" y="0"/>
                </a:lnTo>
                <a:lnTo>
                  <a:pt x="5498908" y="1732"/>
                </a:lnTo>
                <a:lnTo>
                  <a:pt x="5532940" y="24408"/>
                </a:lnTo>
                <a:lnTo>
                  <a:pt x="5544693" y="443991"/>
                </a:lnTo>
                <a:lnTo>
                  <a:pt x="5542960" y="458356"/>
                </a:lnTo>
                <a:lnTo>
                  <a:pt x="5520257" y="492318"/>
                </a:lnTo>
                <a:lnTo>
                  <a:pt x="60071" y="504063"/>
                </a:lnTo>
                <a:lnTo>
                  <a:pt x="45691" y="502327"/>
                </a:lnTo>
                <a:lnTo>
                  <a:pt x="11709" y="479607"/>
                </a:lnTo>
                <a:lnTo>
                  <a:pt x="0" y="60071"/>
                </a:lnTo>
                <a:close/>
              </a:path>
            </a:pathLst>
          </a:custGeom>
          <a:noFill/>
          <a:ln w="25400">
            <a:solidFill>
              <a:srgbClr val="FDFFFF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4592" name="object 18"/>
          <p:cNvSpPr>
            <a:spLocks noChangeArrowheads="1"/>
          </p:cNvSpPr>
          <p:nvPr/>
        </p:nvSpPr>
        <p:spPr bwMode="auto">
          <a:xfrm>
            <a:off x="3502025" y="2155825"/>
            <a:ext cx="1143000" cy="306388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93" name="object 19"/>
          <p:cNvSpPr>
            <a:spLocks noChangeArrowheads="1"/>
          </p:cNvSpPr>
          <p:nvPr/>
        </p:nvSpPr>
        <p:spPr bwMode="auto">
          <a:xfrm>
            <a:off x="3624263" y="2162175"/>
            <a:ext cx="5132387" cy="277813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Оплата коммунильных услуг</a:t>
            </a:r>
          </a:p>
        </p:txBody>
      </p:sp>
      <p:sp>
        <p:nvSpPr>
          <p:cNvPr id="24594" name="object 21"/>
          <p:cNvSpPr>
            <a:spLocks noChangeArrowheads="1"/>
          </p:cNvSpPr>
          <p:nvPr/>
        </p:nvSpPr>
        <p:spPr bwMode="auto">
          <a:xfrm>
            <a:off x="3803650" y="2803525"/>
            <a:ext cx="5213350" cy="53340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95" name="object 22"/>
          <p:cNvSpPr>
            <a:spLocks noChangeArrowheads="1"/>
          </p:cNvSpPr>
          <p:nvPr/>
        </p:nvSpPr>
        <p:spPr bwMode="auto">
          <a:xfrm>
            <a:off x="3779838" y="2781300"/>
            <a:ext cx="5184775" cy="503238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96" name="object 23"/>
          <p:cNvSpPr>
            <a:spLocks/>
          </p:cNvSpPr>
          <p:nvPr/>
        </p:nvSpPr>
        <p:spPr bwMode="auto">
          <a:xfrm>
            <a:off x="3779838" y="2781300"/>
            <a:ext cx="5184775" cy="503238"/>
          </a:xfrm>
          <a:custGeom>
            <a:avLst/>
            <a:gdLst>
              <a:gd name="T0" fmla="*/ 0 w 5184648"/>
              <a:gd name="T1" fmla="*/ 59678 h 504063"/>
              <a:gd name="T2" fmla="*/ 14378 w 5184648"/>
              <a:gd name="T3" fmla="*/ 20958 h 504063"/>
              <a:gd name="T4" fmla="*/ 50049 w 5184648"/>
              <a:gd name="T5" fmla="*/ 830 h 504063"/>
              <a:gd name="T6" fmla="*/ 5124946 w 5184648"/>
              <a:gd name="T7" fmla="*/ 0 h 504063"/>
              <a:gd name="T8" fmla="*/ 5139358 w 5184648"/>
              <a:gd name="T9" fmla="*/ 1720 h 504063"/>
              <a:gd name="T10" fmla="*/ 5173391 w 5184648"/>
              <a:gd name="T11" fmla="*/ 24248 h 504063"/>
              <a:gd name="T12" fmla="*/ 5185147 w 5184648"/>
              <a:gd name="T13" fmla="*/ 441092 h 504063"/>
              <a:gd name="T14" fmla="*/ 5183411 w 5184648"/>
              <a:gd name="T15" fmla="*/ 455362 h 504063"/>
              <a:gd name="T16" fmla="*/ 5160710 w 5184648"/>
              <a:gd name="T17" fmla="*/ 489103 h 504063"/>
              <a:gd name="T18" fmla="*/ 60075 w 5184648"/>
              <a:gd name="T19" fmla="*/ 500771 h 504063"/>
              <a:gd name="T20" fmla="*/ 45695 w 5184648"/>
              <a:gd name="T21" fmla="*/ 499047 h 504063"/>
              <a:gd name="T22" fmla="*/ 11709 w 5184648"/>
              <a:gd name="T23" fmla="*/ 476475 h 504063"/>
              <a:gd name="T24" fmla="*/ 0 w 5184648"/>
              <a:gd name="T25" fmla="*/ 59678 h 5040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184648"/>
              <a:gd name="T40" fmla="*/ 0 h 504063"/>
              <a:gd name="T41" fmla="*/ 5184648 w 5184648"/>
              <a:gd name="T42" fmla="*/ 504063 h 5040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184648" h="504063">
                <a:moveTo>
                  <a:pt x="0" y="60070"/>
                </a:moveTo>
                <a:lnTo>
                  <a:pt x="14378" y="21095"/>
                </a:lnTo>
                <a:lnTo>
                  <a:pt x="50045" y="834"/>
                </a:lnTo>
                <a:lnTo>
                  <a:pt x="5124450" y="0"/>
                </a:lnTo>
                <a:lnTo>
                  <a:pt x="5138863" y="1732"/>
                </a:lnTo>
                <a:lnTo>
                  <a:pt x="5172895" y="24408"/>
                </a:lnTo>
                <a:lnTo>
                  <a:pt x="5184648" y="443991"/>
                </a:lnTo>
                <a:lnTo>
                  <a:pt x="5182915" y="458356"/>
                </a:lnTo>
                <a:lnTo>
                  <a:pt x="5160212" y="492318"/>
                </a:lnTo>
                <a:lnTo>
                  <a:pt x="60071" y="504063"/>
                </a:lnTo>
                <a:lnTo>
                  <a:pt x="45691" y="502327"/>
                </a:lnTo>
                <a:lnTo>
                  <a:pt x="11709" y="479607"/>
                </a:lnTo>
                <a:lnTo>
                  <a:pt x="0" y="60070"/>
                </a:lnTo>
                <a:close/>
              </a:path>
            </a:pathLst>
          </a:custGeom>
          <a:noFill/>
          <a:ln w="25400">
            <a:solidFill>
              <a:srgbClr val="FDFFFF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4597" name="object 24"/>
          <p:cNvSpPr>
            <a:spLocks noChangeArrowheads="1"/>
          </p:cNvSpPr>
          <p:nvPr/>
        </p:nvSpPr>
        <p:spPr bwMode="auto">
          <a:xfrm>
            <a:off x="3871913" y="2805113"/>
            <a:ext cx="1068387" cy="306387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98" name="object 25"/>
          <p:cNvSpPr>
            <a:spLocks noChangeArrowheads="1"/>
          </p:cNvSpPr>
          <p:nvPr/>
        </p:nvSpPr>
        <p:spPr bwMode="auto">
          <a:xfrm>
            <a:off x="3886200" y="2819400"/>
            <a:ext cx="4802188" cy="276225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Приобретение продуктов питания</a:t>
            </a:r>
          </a:p>
        </p:txBody>
      </p:sp>
      <p:sp>
        <p:nvSpPr>
          <p:cNvPr id="24599" name="object 33"/>
          <p:cNvSpPr>
            <a:spLocks noChangeArrowheads="1"/>
          </p:cNvSpPr>
          <p:nvPr/>
        </p:nvSpPr>
        <p:spPr bwMode="auto">
          <a:xfrm>
            <a:off x="2795588" y="5395913"/>
            <a:ext cx="6221412" cy="533400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600" name="object 34"/>
          <p:cNvSpPr>
            <a:spLocks noChangeArrowheads="1"/>
          </p:cNvSpPr>
          <p:nvPr/>
        </p:nvSpPr>
        <p:spPr bwMode="auto">
          <a:xfrm>
            <a:off x="2771775" y="5373688"/>
            <a:ext cx="6192838" cy="503237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601" name="object 35"/>
          <p:cNvSpPr>
            <a:spLocks/>
          </p:cNvSpPr>
          <p:nvPr/>
        </p:nvSpPr>
        <p:spPr bwMode="auto">
          <a:xfrm>
            <a:off x="2771775" y="5373688"/>
            <a:ext cx="6192838" cy="503237"/>
          </a:xfrm>
          <a:custGeom>
            <a:avLst/>
            <a:gdLst>
              <a:gd name="T0" fmla="*/ 0 w 6192774"/>
              <a:gd name="T1" fmla="*/ 59695 h 504024"/>
              <a:gd name="T2" fmla="*/ 14378 w 6192774"/>
              <a:gd name="T3" fmla="*/ 20963 h 504024"/>
              <a:gd name="T4" fmla="*/ 50049 w 6192774"/>
              <a:gd name="T5" fmla="*/ 830 h 504024"/>
              <a:gd name="T6" fmla="*/ 6132833 w 6192774"/>
              <a:gd name="T7" fmla="*/ 0 h 504024"/>
              <a:gd name="T8" fmla="*/ 6147246 w 6192774"/>
              <a:gd name="T9" fmla="*/ 1720 h 504024"/>
              <a:gd name="T10" fmla="*/ 6181278 w 6192774"/>
              <a:gd name="T11" fmla="*/ 24256 h 504024"/>
              <a:gd name="T12" fmla="*/ 6193030 w 6192774"/>
              <a:gd name="T13" fmla="*/ 441175 h 504024"/>
              <a:gd name="T14" fmla="*/ 6191298 w 6192774"/>
              <a:gd name="T15" fmla="*/ 455461 h 504024"/>
              <a:gd name="T16" fmla="*/ 6168598 w 6192774"/>
              <a:gd name="T17" fmla="*/ 489216 h 504024"/>
              <a:gd name="T18" fmla="*/ 60074 w 6192774"/>
              <a:gd name="T19" fmla="*/ 500883 h 504024"/>
              <a:gd name="T20" fmla="*/ 45693 w 6192774"/>
              <a:gd name="T21" fmla="*/ 499160 h 504024"/>
              <a:gd name="T22" fmla="*/ 11713 w 6192774"/>
              <a:gd name="T23" fmla="*/ 476594 h 504024"/>
              <a:gd name="T24" fmla="*/ 0 w 6192774"/>
              <a:gd name="T25" fmla="*/ 59695 h 5040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192774"/>
              <a:gd name="T40" fmla="*/ 0 h 504024"/>
              <a:gd name="T41" fmla="*/ 6192774 w 6192774"/>
              <a:gd name="T42" fmla="*/ 504024 h 5040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192774" h="504024">
                <a:moveTo>
                  <a:pt x="0" y="60070"/>
                </a:moveTo>
                <a:lnTo>
                  <a:pt x="14378" y="21095"/>
                </a:lnTo>
                <a:lnTo>
                  <a:pt x="50045" y="834"/>
                </a:lnTo>
                <a:lnTo>
                  <a:pt x="6132576" y="0"/>
                </a:lnTo>
                <a:lnTo>
                  <a:pt x="6146989" y="1732"/>
                </a:lnTo>
                <a:lnTo>
                  <a:pt x="6181021" y="24408"/>
                </a:lnTo>
                <a:lnTo>
                  <a:pt x="6192774" y="443941"/>
                </a:lnTo>
                <a:lnTo>
                  <a:pt x="6191041" y="458317"/>
                </a:lnTo>
                <a:lnTo>
                  <a:pt x="6168342" y="492283"/>
                </a:lnTo>
                <a:lnTo>
                  <a:pt x="60070" y="504024"/>
                </a:lnTo>
                <a:lnTo>
                  <a:pt x="45693" y="502290"/>
                </a:lnTo>
                <a:lnTo>
                  <a:pt x="11713" y="479582"/>
                </a:lnTo>
                <a:lnTo>
                  <a:pt x="0" y="60070"/>
                </a:lnTo>
                <a:close/>
              </a:path>
            </a:pathLst>
          </a:custGeom>
          <a:noFill/>
          <a:ln w="25400">
            <a:solidFill>
              <a:srgbClr val="FDFFFF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4602" name="object 36"/>
          <p:cNvSpPr>
            <a:spLocks noChangeArrowheads="1"/>
          </p:cNvSpPr>
          <p:nvPr/>
        </p:nvSpPr>
        <p:spPr bwMode="auto">
          <a:xfrm>
            <a:off x="2862263" y="5395913"/>
            <a:ext cx="1277937" cy="3063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603" name="object 37"/>
          <p:cNvSpPr>
            <a:spLocks noChangeArrowheads="1"/>
          </p:cNvSpPr>
          <p:nvPr/>
        </p:nvSpPr>
        <p:spPr bwMode="auto">
          <a:xfrm>
            <a:off x="2997200" y="5438775"/>
            <a:ext cx="5911850" cy="277813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Налоги, вневедомственная охрана</a:t>
            </a:r>
          </a:p>
        </p:txBody>
      </p:sp>
      <p:sp>
        <p:nvSpPr>
          <p:cNvPr id="24604" name="object 45"/>
          <p:cNvSpPr>
            <a:spLocks noChangeArrowheads="1"/>
          </p:cNvSpPr>
          <p:nvPr/>
        </p:nvSpPr>
        <p:spPr bwMode="auto">
          <a:xfrm>
            <a:off x="3298825" y="4748213"/>
            <a:ext cx="5718175" cy="533400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605" name="object 46"/>
          <p:cNvSpPr>
            <a:spLocks noChangeArrowheads="1"/>
          </p:cNvSpPr>
          <p:nvPr/>
        </p:nvSpPr>
        <p:spPr bwMode="auto">
          <a:xfrm>
            <a:off x="3276600" y="4724400"/>
            <a:ext cx="5688013" cy="504825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606" name="object 47"/>
          <p:cNvSpPr>
            <a:spLocks/>
          </p:cNvSpPr>
          <p:nvPr/>
        </p:nvSpPr>
        <p:spPr bwMode="auto">
          <a:xfrm>
            <a:off x="3276600" y="4724400"/>
            <a:ext cx="5688013" cy="504825"/>
          </a:xfrm>
          <a:custGeom>
            <a:avLst/>
            <a:gdLst>
              <a:gd name="T0" fmla="*/ 0 w 5688711"/>
              <a:gd name="T1" fmla="*/ 60434 h 504063"/>
              <a:gd name="T2" fmla="*/ 14370 w 5688711"/>
              <a:gd name="T3" fmla="*/ 21223 h 504063"/>
              <a:gd name="T4" fmla="*/ 50021 w 5688711"/>
              <a:gd name="T5" fmla="*/ 838 h 504063"/>
              <a:gd name="T6" fmla="*/ 5625761 w 5688711"/>
              <a:gd name="T7" fmla="*/ 0 h 504063"/>
              <a:gd name="T8" fmla="*/ 5640159 w 5688711"/>
              <a:gd name="T9" fmla="*/ 1744 h 504063"/>
              <a:gd name="T10" fmla="*/ 5674175 w 5688711"/>
              <a:gd name="T11" fmla="*/ 24556 h 504063"/>
              <a:gd name="T12" fmla="*/ 5685925 w 5688711"/>
              <a:gd name="T13" fmla="*/ 446682 h 504063"/>
              <a:gd name="T14" fmla="*/ 5684193 w 5688711"/>
              <a:gd name="T15" fmla="*/ 461134 h 504063"/>
              <a:gd name="T16" fmla="*/ 5661504 w 5688711"/>
              <a:gd name="T17" fmla="*/ 495301 h 504063"/>
              <a:gd name="T18" fmla="*/ 60043 w 5688711"/>
              <a:gd name="T19" fmla="*/ 507117 h 504063"/>
              <a:gd name="T20" fmla="*/ 45667 w 5688711"/>
              <a:gd name="T21" fmla="*/ 505372 h 504063"/>
              <a:gd name="T22" fmla="*/ 11705 w 5688711"/>
              <a:gd name="T23" fmla="*/ 482513 h 504063"/>
              <a:gd name="T24" fmla="*/ 0 w 5688711"/>
              <a:gd name="T25" fmla="*/ 60434 h 5040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688711"/>
              <a:gd name="T40" fmla="*/ 0 h 504063"/>
              <a:gd name="T41" fmla="*/ 5688711 w 5688711"/>
              <a:gd name="T42" fmla="*/ 504063 h 5040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688711" h="504063">
                <a:moveTo>
                  <a:pt x="0" y="60070"/>
                </a:moveTo>
                <a:lnTo>
                  <a:pt x="14378" y="21095"/>
                </a:lnTo>
                <a:lnTo>
                  <a:pt x="50045" y="834"/>
                </a:lnTo>
                <a:lnTo>
                  <a:pt x="5628513" y="0"/>
                </a:lnTo>
                <a:lnTo>
                  <a:pt x="5642926" y="1732"/>
                </a:lnTo>
                <a:lnTo>
                  <a:pt x="5676958" y="24408"/>
                </a:lnTo>
                <a:lnTo>
                  <a:pt x="5688711" y="443992"/>
                </a:lnTo>
                <a:lnTo>
                  <a:pt x="5686978" y="458356"/>
                </a:lnTo>
                <a:lnTo>
                  <a:pt x="5664275" y="492318"/>
                </a:lnTo>
                <a:lnTo>
                  <a:pt x="60071" y="504063"/>
                </a:lnTo>
                <a:lnTo>
                  <a:pt x="45691" y="502327"/>
                </a:lnTo>
                <a:lnTo>
                  <a:pt x="11709" y="479607"/>
                </a:lnTo>
                <a:lnTo>
                  <a:pt x="0" y="60070"/>
                </a:lnTo>
                <a:close/>
              </a:path>
            </a:pathLst>
          </a:custGeom>
          <a:noFill/>
          <a:ln w="25400">
            <a:solidFill>
              <a:srgbClr val="FDFFFF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4607" name="object 48"/>
          <p:cNvSpPr>
            <a:spLocks noChangeArrowheads="1"/>
          </p:cNvSpPr>
          <p:nvPr/>
        </p:nvSpPr>
        <p:spPr bwMode="auto">
          <a:xfrm>
            <a:off x="3367088" y="4751388"/>
            <a:ext cx="1174750" cy="306387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608" name="object 49"/>
          <p:cNvSpPr>
            <a:spLocks noChangeArrowheads="1"/>
          </p:cNvSpPr>
          <p:nvPr/>
        </p:nvSpPr>
        <p:spPr bwMode="auto">
          <a:xfrm>
            <a:off x="3489325" y="4778375"/>
            <a:ext cx="5267325" cy="276225"/>
          </a:xfrm>
          <a:prstGeom prst="rect">
            <a:avLst/>
          </a:prstGeom>
          <a:blipFill dpi="0" rotWithShape="1">
            <a:blip r:embed="rId2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>
                <a:latin typeface="Calibri" pitchFamily="34" charset="0"/>
              </a:rPr>
              <a:t>Погашение заимствований и обслуживание долга</a:t>
            </a:r>
          </a:p>
        </p:txBody>
      </p:sp>
      <p:sp>
        <p:nvSpPr>
          <p:cNvPr id="24609" name="object 51"/>
          <p:cNvSpPr>
            <a:spLocks noChangeArrowheads="1"/>
          </p:cNvSpPr>
          <p:nvPr/>
        </p:nvSpPr>
        <p:spPr bwMode="auto">
          <a:xfrm>
            <a:off x="514350" y="6045200"/>
            <a:ext cx="8528050" cy="531813"/>
          </a:xfrm>
          <a:prstGeom prst="rect">
            <a:avLst/>
          </a:prstGeom>
          <a:blipFill dpi="0" rotWithShape="1">
            <a:blip r:embed="rId2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610" name="object 52"/>
          <p:cNvSpPr>
            <a:spLocks noChangeArrowheads="1"/>
          </p:cNvSpPr>
          <p:nvPr/>
        </p:nvSpPr>
        <p:spPr bwMode="auto">
          <a:xfrm>
            <a:off x="488950" y="6021388"/>
            <a:ext cx="8501063" cy="503237"/>
          </a:xfrm>
          <a:prstGeom prst="rect">
            <a:avLst/>
          </a:prstGeom>
          <a:blipFill dpi="0" rotWithShape="1">
            <a:blip r:embed="rId2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611" name="object 53"/>
          <p:cNvSpPr>
            <a:spLocks/>
          </p:cNvSpPr>
          <p:nvPr/>
        </p:nvSpPr>
        <p:spPr bwMode="auto">
          <a:xfrm>
            <a:off x="488950" y="6021388"/>
            <a:ext cx="8501063" cy="503237"/>
          </a:xfrm>
          <a:custGeom>
            <a:avLst/>
            <a:gdLst>
              <a:gd name="T0" fmla="*/ 0 w 8499843"/>
              <a:gd name="T1" fmla="*/ 59704 h 504063"/>
              <a:gd name="T2" fmla="*/ 14370 w 8499843"/>
              <a:gd name="T3" fmla="*/ 20961 h 504063"/>
              <a:gd name="T4" fmla="*/ 50049 w 8499843"/>
              <a:gd name="T5" fmla="*/ 834 h 504063"/>
              <a:gd name="T6" fmla="*/ 8444607 w 8499843"/>
              <a:gd name="T7" fmla="*/ 0 h 504063"/>
              <a:gd name="T8" fmla="*/ 8459049 w 8499843"/>
              <a:gd name="T9" fmla="*/ 1721 h 504063"/>
              <a:gd name="T10" fmla="*/ 8493030 w 8499843"/>
              <a:gd name="T11" fmla="*/ 24280 h 504063"/>
              <a:gd name="T12" fmla="*/ 8504712 w 8499843"/>
              <a:gd name="T13" fmla="*/ 441063 h 504063"/>
              <a:gd name="T14" fmla="*/ 8502983 w 8499843"/>
              <a:gd name="T15" fmla="*/ 455360 h 504063"/>
              <a:gd name="T16" fmla="*/ 8480316 w 8499843"/>
              <a:gd name="T17" fmla="*/ 489129 h 504063"/>
              <a:gd name="T18" fmla="*/ 60119 w 8499843"/>
              <a:gd name="T19" fmla="*/ 500766 h 504063"/>
              <a:gd name="T20" fmla="*/ 45723 w 8499843"/>
              <a:gd name="T21" fmla="*/ 499044 h 504063"/>
              <a:gd name="T22" fmla="*/ 11721 w 8499843"/>
              <a:gd name="T23" fmla="*/ 476485 h 504063"/>
              <a:gd name="T24" fmla="*/ 0 w 8499843"/>
              <a:gd name="T25" fmla="*/ 59704 h 5040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499843"/>
              <a:gd name="T40" fmla="*/ 0 h 504063"/>
              <a:gd name="T41" fmla="*/ 8499843 w 8499843"/>
              <a:gd name="T42" fmla="*/ 504063 h 5040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499843" h="504063">
                <a:moveTo>
                  <a:pt x="0" y="60096"/>
                </a:moveTo>
                <a:lnTo>
                  <a:pt x="14362" y="21099"/>
                </a:lnTo>
                <a:lnTo>
                  <a:pt x="50021" y="838"/>
                </a:lnTo>
                <a:lnTo>
                  <a:pt x="8439772" y="0"/>
                </a:lnTo>
                <a:lnTo>
                  <a:pt x="8454190" y="1733"/>
                </a:lnTo>
                <a:lnTo>
                  <a:pt x="8488163" y="24440"/>
                </a:lnTo>
                <a:lnTo>
                  <a:pt x="8499843" y="443966"/>
                </a:lnTo>
                <a:lnTo>
                  <a:pt x="8498115" y="458357"/>
                </a:lnTo>
                <a:lnTo>
                  <a:pt x="8475451" y="492348"/>
                </a:lnTo>
                <a:lnTo>
                  <a:pt x="60083" y="504062"/>
                </a:lnTo>
                <a:lnTo>
                  <a:pt x="45695" y="502328"/>
                </a:lnTo>
                <a:lnTo>
                  <a:pt x="11713" y="479621"/>
                </a:lnTo>
                <a:lnTo>
                  <a:pt x="0" y="60096"/>
                </a:lnTo>
                <a:close/>
              </a:path>
            </a:pathLst>
          </a:custGeom>
          <a:noFill/>
          <a:ln w="25400">
            <a:solidFill>
              <a:srgbClr val="FDFFFF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4612" name="object 54"/>
          <p:cNvSpPr>
            <a:spLocks noChangeArrowheads="1"/>
          </p:cNvSpPr>
          <p:nvPr/>
        </p:nvSpPr>
        <p:spPr bwMode="auto">
          <a:xfrm>
            <a:off x="550863" y="6043613"/>
            <a:ext cx="1752600" cy="3063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613" name="object 55"/>
          <p:cNvSpPr>
            <a:spLocks noChangeArrowheads="1"/>
          </p:cNvSpPr>
          <p:nvPr/>
        </p:nvSpPr>
        <p:spPr bwMode="auto">
          <a:xfrm>
            <a:off x="695325" y="6105525"/>
            <a:ext cx="8355013" cy="276225"/>
          </a:xfrm>
          <a:prstGeom prst="rect">
            <a:avLst/>
          </a:prstGeom>
          <a:blipFill dpi="0" rotWithShape="1">
            <a:blip r:embed="rId2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Финансовая помощь поселениям района</a:t>
            </a:r>
          </a:p>
        </p:txBody>
      </p:sp>
      <p:sp>
        <p:nvSpPr>
          <p:cNvPr id="24614" name="object 59"/>
          <p:cNvSpPr>
            <a:spLocks noChangeArrowheads="1"/>
          </p:cNvSpPr>
          <p:nvPr/>
        </p:nvSpPr>
        <p:spPr bwMode="auto">
          <a:xfrm>
            <a:off x="0" y="0"/>
            <a:ext cx="5946775" cy="6858000"/>
          </a:xfrm>
          <a:prstGeom prst="rect">
            <a:avLst/>
          </a:prstGeom>
          <a:blipFill dpi="0" rotWithShape="1">
            <a:blip r:embed="rId2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615" name="object 60"/>
          <p:cNvSpPr>
            <a:spLocks noChangeArrowheads="1"/>
          </p:cNvSpPr>
          <p:nvPr/>
        </p:nvSpPr>
        <p:spPr bwMode="auto">
          <a:xfrm>
            <a:off x="381000" y="0"/>
            <a:ext cx="8501063" cy="1157288"/>
          </a:xfrm>
          <a:prstGeom prst="rect">
            <a:avLst/>
          </a:prstGeom>
          <a:blipFill dpi="0" rotWithShape="1">
            <a:blip r:embed="rId2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object 87"/>
          <p:cNvSpPr txBox="1">
            <a:spLocks noChangeArrowheads="1"/>
          </p:cNvSpPr>
          <p:nvPr/>
        </p:nvSpPr>
        <p:spPr bwMode="auto">
          <a:xfrm>
            <a:off x="114300" y="6508750"/>
            <a:ext cx="46196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1600" b="1" i="1">
                <a:solidFill>
                  <a:srgbClr val="1515FF"/>
                </a:solidFill>
                <a:latin typeface="Calibri" pitchFamily="34" charset="0"/>
              </a:rPr>
              <a:t>* к средней зарплате в сфере общего образования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27650" name="object 88"/>
          <p:cNvSpPr txBox="1">
            <a:spLocks noChangeArrowheads="1"/>
          </p:cNvSpPr>
          <p:nvPr/>
        </p:nvSpPr>
        <p:spPr bwMode="auto">
          <a:xfrm>
            <a:off x="4899025" y="6508750"/>
            <a:ext cx="40497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1600" b="1" i="1">
                <a:solidFill>
                  <a:srgbClr val="1515FF"/>
                </a:solidFill>
                <a:latin typeface="Calibri" pitchFamily="34" charset="0"/>
              </a:rPr>
              <a:t>** к средней зарплате учителей в субъекте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27651" name="object 89"/>
          <p:cNvSpPr>
            <a:spLocks noChangeArrowheads="1"/>
          </p:cNvSpPr>
          <p:nvPr/>
        </p:nvSpPr>
        <p:spPr bwMode="auto">
          <a:xfrm>
            <a:off x="395288" y="0"/>
            <a:ext cx="8462962" cy="11239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7695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718059"/>
              </p:ext>
            </p:extLst>
          </p:nvPr>
        </p:nvGraphicFramePr>
        <p:xfrm>
          <a:off x="304800" y="1066800"/>
          <a:ext cx="8534400" cy="3518218"/>
        </p:xfrm>
        <a:graphic>
          <a:graphicData uri="http://schemas.openxmlformats.org/drawingml/2006/table">
            <a:tbl>
              <a:tblPr/>
              <a:tblGrid>
                <a:gridCol w="38258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605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0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79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768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Категории работников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2019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факт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2020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факт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9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Средняя заработная плата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Средняя заработная плата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Темпы роста 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2017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рубли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рубли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Педагогические работники общего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25847,3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27228,0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105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Педагогические работники дошкольного образования*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26337,4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27514,2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Педагогические работники дополнительного образования**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26226,3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27781,4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106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Работники учреждений культуры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29751,1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30201,0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object 2"/>
          <p:cNvSpPr>
            <a:spLocks noChangeArrowheads="1"/>
          </p:cNvSpPr>
          <p:nvPr/>
        </p:nvSpPr>
        <p:spPr bwMode="auto">
          <a:xfrm>
            <a:off x="1187450" y="5084763"/>
            <a:ext cx="1811338" cy="16414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228600" y="762000"/>
            <a:ext cx="865663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 sz="2000">
              <a:latin typeface="Calibri" pitchFamily="34" charset="0"/>
            </a:endParaRPr>
          </a:p>
          <a:p>
            <a:r>
              <a:rPr lang="ru-RU" sz="2000">
                <a:latin typeface="Calibri" pitchFamily="34" charset="0"/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пенсионерам и другим категориям населения, так как  бюджет муниципального района затрагивает интересы каждого жителя Бобровского района. </a:t>
            </a:r>
          </a:p>
          <a:p>
            <a:r>
              <a:rPr lang="ru-RU" sz="2000">
                <a:latin typeface="Calibri" pitchFamily="34" charset="0"/>
              </a:rPr>
              <a:t>Граждане — и как налогоплательщики, и как потребители общественных благ —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 </a:t>
            </a:r>
          </a:p>
          <a:p>
            <a:r>
              <a:rPr lang="ru-RU" sz="2000">
                <a:latin typeface="Calibri" pitchFamily="34" charset="0"/>
              </a:rPr>
              <a:t>Мы постарались в доступной и понятной для граждан форме показать основные параметры исполнения муниципального района.</a:t>
            </a:r>
          </a:p>
        </p:txBody>
      </p:sp>
      <p:sp>
        <p:nvSpPr>
          <p:cNvPr id="8195" name="object 5"/>
          <p:cNvSpPr txBox="1">
            <a:spLocks noChangeArrowheads="1"/>
          </p:cNvSpPr>
          <p:nvPr/>
        </p:nvSpPr>
        <p:spPr bwMode="auto">
          <a:xfrm>
            <a:off x="4075113" y="5276850"/>
            <a:ext cx="6524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2000">
                <a:solidFill>
                  <a:srgbClr val="A6A6A6"/>
                </a:solidFill>
                <a:latin typeface="Calibri" pitchFamily="34" charset="0"/>
              </a:rPr>
              <a:t>Закон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8196" name="object 6"/>
          <p:cNvSpPr txBox="1">
            <a:spLocks noChangeArrowheads="1"/>
          </p:cNvSpPr>
          <p:nvPr/>
        </p:nvSpPr>
        <p:spPr bwMode="auto">
          <a:xfrm>
            <a:off x="5180013" y="5257800"/>
            <a:ext cx="1677987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7625"/>
            <a:r>
              <a:rPr lang="ru-RU" sz="2000">
                <a:solidFill>
                  <a:srgbClr val="A6A6A6"/>
                </a:solidFill>
                <a:latin typeface="Calibri" pitchFamily="34" charset="0"/>
              </a:rPr>
              <a:t>Граждане</a:t>
            </a:r>
            <a:endParaRPr lang="ru-RU" sz="2000">
              <a:latin typeface="Calibri" pitchFamily="34" charset="0"/>
            </a:endParaRPr>
          </a:p>
          <a:p>
            <a:pPr marL="47625">
              <a:lnSpc>
                <a:spcPts val="3775"/>
              </a:lnSpc>
            </a:pPr>
            <a:r>
              <a:rPr lang="ru-RU" sz="3200" b="1">
                <a:latin typeface="Calibri" pitchFamily="34" charset="0"/>
              </a:rPr>
              <a:t>Бюджет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8197" name="object 7"/>
          <p:cNvSpPr txBox="1">
            <a:spLocks noChangeArrowheads="1"/>
          </p:cNvSpPr>
          <p:nvPr/>
        </p:nvSpPr>
        <p:spPr bwMode="auto">
          <a:xfrm>
            <a:off x="6951663" y="5327650"/>
            <a:ext cx="1177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1600">
                <a:solidFill>
                  <a:srgbClr val="A6A6A6"/>
                </a:solidFill>
                <a:latin typeface="Calibri" pitchFamily="34" charset="0"/>
              </a:rPr>
              <a:t>Образование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8198" name="object 9"/>
          <p:cNvSpPr txBox="1">
            <a:spLocks noChangeArrowheads="1"/>
          </p:cNvSpPr>
          <p:nvPr/>
        </p:nvSpPr>
        <p:spPr bwMode="auto">
          <a:xfrm>
            <a:off x="4075113" y="6069013"/>
            <a:ext cx="1011237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2000">
                <a:solidFill>
                  <a:srgbClr val="A6A6A6"/>
                </a:solidFill>
                <a:latin typeface="Calibri" pitchFamily="34" charset="0"/>
              </a:rPr>
              <a:t>Финансы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8199" name="object 10"/>
          <p:cNvSpPr txBox="1">
            <a:spLocks noChangeArrowheads="1"/>
          </p:cNvSpPr>
          <p:nvPr/>
        </p:nvSpPr>
        <p:spPr bwMode="auto">
          <a:xfrm>
            <a:off x="5348288" y="6119813"/>
            <a:ext cx="7810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1600">
                <a:solidFill>
                  <a:srgbClr val="A6A6A6"/>
                </a:solidFill>
                <a:latin typeface="Calibri" pitchFamily="34" charset="0"/>
              </a:rPr>
              <a:t>Культура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8200" name="object 11"/>
          <p:cNvSpPr txBox="1">
            <a:spLocks noChangeArrowheads="1"/>
          </p:cNvSpPr>
          <p:nvPr/>
        </p:nvSpPr>
        <p:spPr bwMode="auto">
          <a:xfrm>
            <a:off x="6494463" y="6069013"/>
            <a:ext cx="20605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2000">
                <a:solidFill>
                  <a:srgbClr val="A6A6A6"/>
                </a:solidFill>
                <a:latin typeface="Calibri" pitchFamily="34" charset="0"/>
              </a:rPr>
              <a:t>Экономика</a:t>
            </a:r>
            <a:endParaRPr lang="ru-RU" sz="2000">
              <a:latin typeface="Calibri" pitchFamily="34" charset="0"/>
            </a:endParaRPr>
          </a:p>
          <a:p>
            <a:pPr marL="12700">
              <a:spcBef>
                <a:spcPts val="400"/>
              </a:spcBef>
            </a:pPr>
            <a:r>
              <a:rPr lang="ru-RU" sz="1600">
                <a:solidFill>
                  <a:srgbClr val="A6A6A6"/>
                </a:solidFill>
                <a:latin typeface="Calibri" pitchFamily="34" charset="0"/>
              </a:rPr>
              <a:t>Социальная политика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8201" name="object 12"/>
          <p:cNvSpPr txBox="1">
            <a:spLocks noChangeArrowheads="1"/>
          </p:cNvSpPr>
          <p:nvPr/>
        </p:nvSpPr>
        <p:spPr bwMode="auto">
          <a:xfrm>
            <a:off x="4818063" y="6373813"/>
            <a:ext cx="14636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2000">
                <a:solidFill>
                  <a:srgbClr val="A6A6A6"/>
                </a:solidFill>
                <a:latin typeface="Calibri" pitchFamily="34" charset="0"/>
              </a:rPr>
              <a:t>Предприятия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8202" name="object 13"/>
          <p:cNvSpPr>
            <a:spLocks noChangeArrowheads="1"/>
          </p:cNvSpPr>
          <p:nvPr/>
        </p:nvSpPr>
        <p:spPr bwMode="auto">
          <a:xfrm>
            <a:off x="3043238" y="5634038"/>
            <a:ext cx="979487" cy="4143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object 2"/>
          <p:cNvSpPr>
            <a:spLocks noChangeArrowheads="1"/>
          </p:cNvSpPr>
          <p:nvPr/>
        </p:nvSpPr>
        <p:spPr bwMode="auto">
          <a:xfrm>
            <a:off x="142875" y="0"/>
            <a:ext cx="90011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2400" dirty="0">
                <a:latin typeface="Calibri" pitchFamily="34" charset="0"/>
              </a:rPr>
              <a:t>Структура расходов бюджета </a:t>
            </a:r>
            <a:r>
              <a:rPr lang="ru-RU" sz="2400" dirty="0" smtClean="0">
                <a:latin typeface="Calibri" pitchFamily="34" charset="0"/>
              </a:rPr>
              <a:t>МО «Черноярский район» по </a:t>
            </a:r>
            <a:r>
              <a:rPr lang="ru-RU" sz="2400" dirty="0">
                <a:latin typeface="Calibri" pitchFamily="34" charset="0"/>
              </a:rPr>
              <a:t>разделам в </a:t>
            </a:r>
            <a:r>
              <a:rPr lang="ru-RU" sz="2400" dirty="0" smtClean="0">
                <a:latin typeface="Calibri" pitchFamily="34" charset="0"/>
              </a:rPr>
              <a:t>% </a:t>
            </a:r>
            <a:r>
              <a:rPr lang="ru-RU" sz="2400" dirty="0">
                <a:latin typeface="Calibri" pitchFamily="34" charset="0"/>
              </a:rPr>
              <a:t>к общему объему</a:t>
            </a:r>
          </a:p>
        </p:txBody>
      </p:sp>
      <p:sp>
        <p:nvSpPr>
          <p:cNvPr id="30723" name="object 21"/>
          <p:cNvSpPr>
            <a:spLocks/>
          </p:cNvSpPr>
          <p:nvPr/>
        </p:nvSpPr>
        <p:spPr bwMode="auto">
          <a:xfrm>
            <a:off x="34925" y="1290638"/>
            <a:ext cx="0" cy="5546725"/>
          </a:xfrm>
          <a:custGeom>
            <a:avLst/>
            <a:gdLst>
              <a:gd name="T0" fmla="*/ 0 h 5546552"/>
              <a:gd name="T1" fmla="*/ 5547241 h 5546552"/>
              <a:gd name="T2" fmla="*/ 0 60000 65536"/>
              <a:gd name="T3" fmla="*/ 0 60000 65536"/>
              <a:gd name="T4" fmla="*/ 0 h 5546552"/>
              <a:gd name="T5" fmla="*/ 5546552 h 5546552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5546552">
                <a:moveTo>
                  <a:pt x="0" y="0"/>
                </a:moveTo>
                <a:lnTo>
                  <a:pt x="0" y="5546552"/>
                </a:lnTo>
              </a:path>
            </a:pathLst>
          </a:custGeom>
          <a:noFill/>
          <a:ln w="12700">
            <a:solidFill>
              <a:srgbClr val="D9D9D9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30724" name="object 22"/>
          <p:cNvSpPr>
            <a:spLocks/>
          </p:cNvSpPr>
          <p:nvPr/>
        </p:nvSpPr>
        <p:spPr bwMode="auto">
          <a:xfrm>
            <a:off x="9109075" y="1290638"/>
            <a:ext cx="0" cy="5546725"/>
          </a:xfrm>
          <a:custGeom>
            <a:avLst/>
            <a:gdLst>
              <a:gd name="T0" fmla="*/ 0 h 5546552"/>
              <a:gd name="T1" fmla="*/ 5547241 h 5546552"/>
              <a:gd name="T2" fmla="*/ 0 60000 65536"/>
              <a:gd name="T3" fmla="*/ 0 60000 65536"/>
              <a:gd name="T4" fmla="*/ 0 h 5546552"/>
              <a:gd name="T5" fmla="*/ 5546552 h 5546552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5546552">
                <a:moveTo>
                  <a:pt x="0" y="0"/>
                </a:moveTo>
                <a:lnTo>
                  <a:pt x="0" y="5546552"/>
                </a:lnTo>
              </a:path>
            </a:pathLst>
          </a:custGeom>
          <a:noFill/>
          <a:ln w="12700">
            <a:solidFill>
              <a:srgbClr val="D9D9D9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30725" name="object 23"/>
          <p:cNvSpPr>
            <a:spLocks/>
          </p:cNvSpPr>
          <p:nvPr/>
        </p:nvSpPr>
        <p:spPr bwMode="auto">
          <a:xfrm>
            <a:off x="28575" y="6831013"/>
            <a:ext cx="9086850" cy="0"/>
          </a:xfrm>
          <a:custGeom>
            <a:avLst/>
            <a:gdLst>
              <a:gd name="T0" fmla="*/ 0 w 9085643"/>
              <a:gd name="T1" fmla="*/ 9090474 w 9085643"/>
              <a:gd name="T2" fmla="*/ 0 60000 65536"/>
              <a:gd name="T3" fmla="*/ 0 60000 65536"/>
              <a:gd name="T4" fmla="*/ 0 w 9085643"/>
              <a:gd name="T5" fmla="*/ 9085643 w 9085643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085643">
                <a:moveTo>
                  <a:pt x="0" y="0"/>
                </a:moveTo>
                <a:lnTo>
                  <a:pt x="9085643" y="0"/>
                </a:lnTo>
              </a:path>
            </a:pathLst>
          </a:custGeom>
          <a:noFill/>
          <a:ln w="12700">
            <a:solidFill>
              <a:srgbClr val="D9D9D9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graphicFrame>
        <p:nvGraphicFramePr>
          <p:cNvPr id="30807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473893"/>
              </p:ext>
            </p:extLst>
          </p:nvPr>
        </p:nvGraphicFramePr>
        <p:xfrm>
          <a:off x="685800" y="762000"/>
          <a:ext cx="7086600" cy="5414011"/>
        </p:xfrm>
        <a:graphic>
          <a:graphicData uri="http://schemas.openxmlformats.org/drawingml/2006/table">
            <a:tbl>
              <a:tblPr/>
              <a:tblGrid>
                <a:gridCol w="3352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раздел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2019 год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2020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год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Общегосударственные вопросы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0100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Национальная оборона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0200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0300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Национальная экономика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0400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Жилищно-коммунальное хозяйство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0500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Образование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0700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50,9%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52,2%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Культура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0800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Социальная политика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Физкультура и спорт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Средства массовой информации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object 2"/>
          <p:cNvSpPr>
            <a:spLocks noChangeArrowheads="1"/>
          </p:cNvSpPr>
          <p:nvPr/>
        </p:nvSpPr>
        <p:spPr bwMode="auto">
          <a:xfrm>
            <a:off x="0" y="2063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dirty="0">
                <a:latin typeface="Calibri" pitchFamily="34" charset="0"/>
              </a:rPr>
              <a:t>Расходы бюджета </a:t>
            </a:r>
            <a:r>
              <a:rPr lang="ru-RU" dirty="0" smtClean="0">
                <a:latin typeface="Calibri" pitchFamily="34" charset="0"/>
              </a:rPr>
              <a:t>МО «</a:t>
            </a:r>
            <a:r>
              <a:rPr lang="ru-RU" dirty="0" err="1" smtClean="0">
                <a:latin typeface="Calibri" pitchFamily="34" charset="0"/>
              </a:rPr>
              <a:t>Черноярский</a:t>
            </a:r>
            <a:r>
              <a:rPr lang="ru-RU" dirty="0" smtClean="0">
                <a:latin typeface="Calibri" pitchFamily="34" charset="0"/>
              </a:rPr>
              <a:t> район» по разделам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9698" name="object 13"/>
          <p:cNvSpPr txBox="1">
            <a:spLocks noChangeArrowheads="1"/>
          </p:cNvSpPr>
          <p:nvPr/>
        </p:nvSpPr>
        <p:spPr bwMode="auto">
          <a:xfrm>
            <a:off x="8140700" y="533400"/>
            <a:ext cx="1003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1400" b="1" i="1">
                <a:latin typeface="Calibri" pitchFamily="34" charset="0"/>
              </a:rPr>
              <a:t>тыс. рублей</a:t>
            </a:r>
            <a:endParaRPr lang="ru-RU" sz="1400">
              <a:latin typeface="Calibri" pitchFamily="34" charset="0"/>
            </a:endParaRPr>
          </a:p>
        </p:txBody>
      </p:sp>
      <p:graphicFrame>
        <p:nvGraphicFramePr>
          <p:cNvPr id="29792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666952"/>
              </p:ext>
            </p:extLst>
          </p:nvPr>
        </p:nvGraphicFramePr>
        <p:xfrm>
          <a:off x="152400" y="762000"/>
          <a:ext cx="8763000" cy="5309235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раздел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2019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2020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Темп роста к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2019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году 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515708,0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527934,2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102,4%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Общегосударственные вопросы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0100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40 038,3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40592,0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101,4%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Национальная оборона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0200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229,7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33,1%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0300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7 003,7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6905,1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98,6%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Национальная экономика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0400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57 137,1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69955,2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122,4%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Жилищно-коммунальное хозяйство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0500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94 470,0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71641,4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75,8%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Образование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0700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262 557,9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275409,3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104,9%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Культура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0800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28 454,3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40622,6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142,8%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Социальная политика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3 646,6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3562,3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97,7%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Физкультура и спорт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2 658,9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382,2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14,4%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Средства массовой информации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1514,9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99,0%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17 532,3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17134,5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97,7%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96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object 2"/>
          <p:cNvSpPr>
            <a:spLocks noChangeArrowheads="1"/>
          </p:cNvSpPr>
          <p:nvPr/>
        </p:nvSpPr>
        <p:spPr bwMode="auto">
          <a:xfrm>
            <a:off x="-381000" y="8456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600" dirty="0">
                <a:latin typeface="Calibri" pitchFamily="34" charset="0"/>
              </a:rPr>
              <a:t>Расходы бюджета </a:t>
            </a:r>
            <a:r>
              <a:rPr lang="ru-RU" sz="1600" dirty="0" smtClean="0">
                <a:latin typeface="Calibri" pitchFamily="34" charset="0"/>
              </a:rPr>
              <a:t>МО «Черноярский район» в разрезе муниципальных программ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29698" name="object 13"/>
          <p:cNvSpPr txBox="1">
            <a:spLocks noChangeArrowheads="1"/>
          </p:cNvSpPr>
          <p:nvPr/>
        </p:nvSpPr>
        <p:spPr bwMode="auto">
          <a:xfrm>
            <a:off x="8111153" y="51594"/>
            <a:ext cx="10033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1200" b="1" i="1" dirty="0">
                <a:latin typeface="Calibri" pitchFamily="34" charset="0"/>
              </a:rPr>
              <a:t>тыс. рублей</a:t>
            </a:r>
            <a:endParaRPr lang="ru-RU" sz="1200" dirty="0">
              <a:latin typeface="Calibri" pitchFamily="34" charset="0"/>
            </a:endParaRPr>
          </a:p>
        </p:txBody>
      </p:sp>
      <p:graphicFrame>
        <p:nvGraphicFramePr>
          <p:cNvPr id="29792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878059"/>
              </p:ext>
            </p:extLst>
          </p:nvPr>
        </p:nvGraphicFramePr>
        <p:xfrm>
          <a:off x="32657" y="310632"/>
          <a:ext cx="8730343" cy="601396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6823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51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показателя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на </a:t>
                      </a:r>
                      <a:r>
                        <a:rPr lang="ru-RU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Исполнено  в </a:t>
                      </a:r>
                      <a:r>
                        <a:rPr lang="ru-RU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</a:t>
                      </a: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году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Исполнение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Муниципальная программа "Развитие образования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Черноярского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района"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263 403,2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260 791,8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Муниципальная  программа  "Реализация приоритетных направлений социальной политики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Черноярского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района"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2 283,2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2 277,8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Муниципальная программа "Развитие дорожного хозяйства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Черноярского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района"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21 426,7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14 995,1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Муниципальная программа«Развитие агропромышленного комплекса Черноярского района»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52 294,9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51 278,2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Муниципальная программа  «Улучшение качества предоставления жилищно-коммунальных услуг на территории Черноярского района»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83 419,9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70 949,6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Муниципальная программа "Внедрение спутниковых навигационных технологий с использованием системы ГЛОНАСС и других результатов космической деятельности в интересах социально-экономического развития Черноярского района"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</a:tr>
              <a:tr h="37147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Муниципальная программа «Развитие культуры и сохранение культурного наследия Черноярского района»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41 794,1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40 592,6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Муниципальная программа «Развитие физической культуры и спорта Черноярского района»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412,3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Муниципальная программа «Молодежь Черноярского района»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16 422,2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16 191,4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98,6%</a:t>
                      </a: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Муниципальная программа «Развитие казачества на территории Черноярского района»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Муниципальная программа  «Обеспечение общественного порядка и противодействие преступности в Черноярском районе»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6 736,6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6 736,1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Муниципальной программа "Содействия развитию малого и среднего предпринимательства в Черноярском районе 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</a:tr>
              <a:tr h="37147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Муниципальная программа  «Управление муниципальными финансами Черноярского района»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23 555,3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23 515,5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99,8%</a:t>
                      </a:r>
                    </a:p>
                  </a:txBody>
                  <a:tcPr marL="9525" marR="9525" marT="9525" marB="0" anchor="b"/>
                </a:tc>
              </a:tr>
              <a:tr h="37147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Муниципальная программа "Обеспечение безопасности населения на транспорте в муниципальном образовании "Черноярский район"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</a:tr>
              <a:tr h="37147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Ведомственные целевые программы не вошедшие в муниципальные программы МО "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Черноярский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36 749,3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36 355,1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98,9%</a:t>
                      </a:r>
                    </a:p>
                  </a:txBody>
                  <a:tcPr marL="9525" marR="9525" marT="9525" marB="0" anchor="b"/>
                </a:tc>
              </a:tr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Непрограммное направление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3 691,8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3 511,3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95,1%</a:t>
                      </a:r>
                    </a:p>
                  </a:txBody>
                  <a:tcPr marL="9525" marR="9525" marT="9525" marB="0" anchor="b"/>
                </a:tc>
              </a:tr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РАСХОДОВ: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548 855,3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524 422,9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95,5%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object 2"/>
          <p:cNvSpPr>
            <a:spLocks noChangeArrowheads="1"/>
          </p:cNvSpPr>
          <p:nvPr/>
        </p:nvSpPr>
        <p:spPr bwMode="auto">
          <a:xfrm>
            <a:off x="904875" y="133350"/>
            <a:ext cx="7467600" cy="9763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70" name="object 3"/>
          <p:cNvSpPr txBox="1">
            <a:spLocks noChangeArrowheads="1"/>
          </p:cNvSpPr>
          <p:nvPr/>
        </p:nvSpPr>
        <p:spPr bwMode="auto">
          <a:xfrm>
            <a:off x="1141413" y="1741488"/>
            <a:ext cx="6862762" cy="291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80963" algn="ctr">
              <a:lnSpc>
                <a:spcPct val="150000"/>
              </a:lnSpc>
            </a:pPr>
            <a:r>
              <a:rPr lang="ru-RU" b="1" dirty="0">
                <a:latin typeface="Calibri" pitchFamily="34" charset="0"/>
              </a:rPr>
              <a:t>Местонахождение Финансового отдела</a:t>
            </a:r>
            <a:r>
              <a:rPr lang="en-US" b="1" dirty="0">
                <a:latin typeface="Calibri" pitchFamily="34" charset="0"/>
              </a:rPr>
              <a:t> </a:t>
            </a:r>
            <a:r>
              <a:rPr lang="ru-RU" b="1" dirty="0">
                <a:latin typeface="Calibri" pitchFamily="34" charset="0"/>
              </a:rPr>
              <a:t>администрации </a:t>
            </a:r>
            <a:r>
              <a:rPr lang="ru-RU" b="1" dirty="0" err="1" smtClean="0">
                <a:latin typeface="Calibri" pitchFamily="34" charset="0"/>
              </a:rPr>
              <a:t>Черноярского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>
                <a:latin typeface="Calibri" pitchFamily="34" charset="0"/>
              </a:rPr>
              <a:t>муниципального района</a:t>
            </a:r>
            <a:r>
              <a:rPr lang="ru-RU" dirty="0">
                <a:latin typeface="Calibri" pitchFamily="34" charset="0"/>
              </a:rPr>
              <a:t>: ул. </a:t>
            </a:r>
            <a:r>
              <a:rPr lang="ru-RU" dirty="0" smtClean="0">
                <a:latin typeface="Calibri" pitchFamily="34" charset="0"/>
              </a:rPr>
              <a:t>Маршала Жукова 11, </a:t>
            </a:r>
            <a:r>
              <a:rPr lang="ru-RU" dirty="0">
                <a:latin typeface="Calibri" pitchFamily="34" charset="0"/>
              </a:rPr>
              <a:t>с</a:t>
            </a:r>
            <a:r>
              <a:rPr lang="ru-RU" dirty="0" smtClean="0">
                <a:latin typeface="Calibri" pitchFamily="34" charset="0"/>
              </a:rPr>
              <a:t>. Черный яр, 416 230. </a:t>
            </a:r>
            <a:r>
              <a:rPr lang="ru-RU" b="1" dirty="0">
                <a:latin typeface="Calibri" pitchFamily="34" charset="0"/>
              </a:rPr>
              <a:t>Контактные телефоны</a:t>
            </a:r>
            <a:r>
              <a:rPr lang="ru-RU" dirty="0">
                <a:latin typeface="Calibri" pitchFamily="34" charset="0"/>
              </a:rPr>
              <a:t>:  </a:t>
            </a:r>
            <a:r>
              <a:rPr lang="ru-RU" dirty="0" smtClean="0">
                <a:latin typeface="Calibri" pitchFamily="34" charset="0"/>
              </a:rPr>
              <a:t>(8 </a:t>
            </a:r>
            <a:r>
              <a:rPr lang="ru-RU" dirty="0" smtClean="0">
                <a:latin typeface="Calibri" pitchFamily="34" charset="0"/>
              </a:rPr>
              <a:t>85149) </a:t>
            </a:r>
            <a:r>
              <a:rPr lang="ru-RU" dirty="0" smtClean="0">
                <a:latin typeface="Calibri" pitchFamily="34" charset="0"/>
              </a:rPr>
              <a:t>2-04-39;</a:t>
            </a:r>
            <a:endParaRPr lang="ru-RU" dirty="0">
              <a:latin typeface="Calibri" pitchFamily="34" charset="0"/>
            </a:endParaRPr>
          </a:p>
          <a:p>
            <a:pPr marL="80963">
              <a:lnSpc>
                <a:spcPts val="1000"/>
              </a:lnSpc>
              <a:spcBef>
                <a:spcPts val="75"/>
              </a:spcBef>
            </a:pPr>
            <a:endParaRPr lang="ru-RU" sz="1000" dirty="0">
              <a:latin typeface="Calibri" pitchFamily="34" charset="0"/>
            </a:endParaRPr>
          </a:p>
          <a:p>
            <a:pPr marL="80963" algn="ctr"/>
            <a:r>
              <a:rPr lang="ru-RU" b="1" dirty="0">
                <a:latin typeface="Calibri" pitchFamily="34" charset="0"/>
              </a:rPr>
              <a:t>Факс </a:t>
            </a:r>
            <a:r>
              <a:rPr lang="ru-RU" dirty="0">
                <a:latin typeface="Calibri" pitchFamily="34" charset="0"/>
              </a:rPr>
              <a:t>(8 </a:t>
            </a:r>
            <a:r>
              <a:rPr lang="ru-RU" dirty="0" smtClean="0">
                <a:latin typeface="Calibri" pitchFamily="34" charset="0"/>
              </a:rPr>
              <a:t>85149) </a:t>
            </a:r>
            <a:r>
              <a:rPr lang="ru-RU" dirty="0" smtClean="0">
                <a:latin typeface="Calibri" pitchFamily="34" charset="0"/>
              </a:rPr>
              <a:t>2-18-33;</a:t>
            </a:r>
            <a:endParaRPr lang="ru-RU" dirty="0">
              <a:latin typeface="Calibri" pitchFamily="34" charset="0"/>
            </a:endParaRPr>
          </a:p>
          <a:p>
            <a:pPr marL="80963">
              <a:lnSpc>
                <a:spcPts val="1000"/>
              </a:lnSpc>
              <a:spcBef>
                <a:spcPts val="75"/>
              </a:spcBef>
            </a:pPr>
            <a:endParaRPr lang="ru-RU" sz="1000" dirty="0">
              <a:latin typeface="Calibri" pitchFamily="34" charset="0"/>
            </a:endParaRPr>
          </a:p>
          <a:p>
            <a:pPr marL="80963" algn="ctr"/>
            <a:r>
              <a:rPr lang="ru-RU" b="1" dirty="0">
                <a:latin typeface="Calibri" pitchFamily="34" charset="0"/>
              </a:rPr>
              <a:t>Адрес электронной почты</a:t>
            </a:r>
            <a:r>
              <a:rPr lang="ru-RU" dirty="0">
                <a:latin typeface="Calibri" pitchFamily="34" charset="0"/>
              </a:rPr>
              <a:t>:  E-</a:t>
            </a:r>
            <a:r>
              <a:rPr lang="ru-RU" dirty="0" err="1">
                <a:latin typeface="Calibri" pitchFamily="34" charset="0"/>
              </a:rPr>
              <a:t>mail</a:t>
            </a:r>
            <a:r>
              <a:rPr lang="ru-RU" dirty="0" smtClean="0">
                <a:latin typeface="Calibri" pitchFamily="34" charset="0"/>
              </a:rPr>
              <a:t>:   ;</a:t>
            </a:r>
            <a:endParaRPr lang="ru-RU" dirty="0">
              <a:latin typeface="Calibri" pitchFamily="34" charset="0"/>
            </a:endParaRPr>
          </a:p>
          <a:p>
            <a:pPr marL="80963">
              <a:lnSpc>
                <a:spcPts val="1000"/>
              </a:lnSpc>
              <a:spcBef>
                <a:spcPts val="75"/>
              </a:spcBef>
            </a:pPr>
            <a:endParaRPr lang="ru-RU" sz="1000" dirty="0">
              <a:latin typeface="Calibri" pitchFamily="34" charset="0"/>
            </a:endParaRPr>
          </a:p>
          <a:p>
            <a:pPr marL="80963" algn="ctr"/>
            <a:r>
              <a:rPr lang="ru-RU" b="1" dirty="0">
                <a:latin typeface="Calibri" pitchFamily="34" charset="0"/>
              </a:rPr>
              <a:t>График </a:t>
            </a:r>
            <a:r>
              <a:rPr lang="ru-RU" b="1" dirty="0" smtClean="0">
                <a:latin typeface="Calibri" pitchFamily="34" charset="0"/>
              </a:rPr>
              <a:t>работы</a:t>
            </a:r>
            <a:r>
              <a:rPr lang="ru-RU" dirty="0" smtClean="0">
                <a:latin typeface="Calibri" pitchFamily="34" charset="0"/>
              </a:rPr>
              <a:t>:  </a:t>
            </a:r>
            <a:r>
              <a:rPr lang="ru-RU" dirty="0">
                <a:latin typeface="Calibri" pitchFamily="34" charset="0"/>
              </a:rPr>
              <a:t>понедельник-пятница с </a:t>
            </a:r>
            <a:r>
              <a:rPr lang="en-US" dirty="0">
                <a:latin typeface="Calibri" pitchFamily="34" charset="0"/>
              </a:rPr>
              <a:t>8</a:t>
            </a:r>
            <a:r>
              <a:rPr lang="ru-RU" dirty="0">
                <a:latin typeface="Calibri" pitchFamily="34" charset="0"/>
              </a:rPr>
              <a:t>-00 до 1</a:t>
            </a:r>
            <a:r>
              <a:rPr lang="en-US" dirty="0">
                <a:latin typeface="Calibri" pitchFamily="34" charset="0"/>
              </a:rPr>
              <a:t>7</a:t>
            </a:r>
            <a:r>
              <a:rPr lang="ru-RU" dirty="0">
                <a:latin typeface="Calibri" pitchFamily="34" charset="0"/>
              </a:rPr>
              <a:t>-00.</a:t>
            </a:r>
          </a:p>
          <a:p>
            <a:pPr marL="80963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80963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80963">
              <a:lnSpc>
                <a:spcPts val="1200"/>
              </a:lnSpc>
              <a:spcBef>
                <a:spcPts val="38"/>
              </a:spcBef>
            </a:pPr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object 2"/>
          <p:cNvSpPr>
            <a:spLocks noChangeArrowheads="1"/>
          </p:cNvSpPr>
          <p:nvPr/>
        </p:nvSpPr>
        <p:spPr bwMode="auto">
          <a:xfrm>
            <a:off x="0" y="4763"/>
            <a:ext cx="9144000" cy="21875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18" name="object 3"/>
          <p:cNvSpPr txBox="1">
            <a:spLocks noChangeArrowheads="1"/>
          </p:cNvSpPr>
          <p:nvPr/>
        </p:nvSpPr>
        <p:spPr bwMode="auto">
          <a:xfrm>
            <a:off x="185738" y="2090738"/>
            <a:ext cx="188753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55600" indent="-342900">
              <a:buFont typeface="Wingdings" pitchFamily="2" charset="2"/>
              <a:buChar char=""/>
              <a:tabLst>
                <a:tab pos="354013" algn="l"/>
              </a:tabLst>
            </a:pPr>
            <a:r>
              <a:rPr lang="ru-RU" sz="2000">
                <a:latin typeface="Calibri" pitchFamily="34" charset="0"/>
              </a:rPr>
              <a:t>Обязательное</a:t>
            </a:r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2366963" y="2090738"/>
            <a:ext cx="487203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>
              <a:tabLst>
                <a:tab pos="1997075" algn="l"/>
                <a:tab pos="2439988" algn="l"/>
                <a:tab pos="3822700" algn="l"/>
              </a:tabLst>
            </a:pPr>
            <a:r>
              <a:rPr lang="ru-RU" sz="2000">
                <a:latin typeface="Calibri" pitchFamily="34" charset="0"/>
              </a:rPr>
              <a:t>опубликование	в	средствах	массовой</a:t>
            </a:r>
          </a:p>
        </p:txBody>
      </p:sp>
      <p:sp>
        <p:nvSpPr>
          <p:cNvPr id="9220" name="object 5"/>
          <p:cNvSpPr txBox="1">
            <a:spLocks noChangeArrowheads="1"/>
          </p:cNvSpPr>
          <p:nvPr/>
        </p:nvSpPr>
        <p:spPr bwMode="auto">
          <a:xfrm>
            <a:off x="7529513" y="2090738"/>
            <a:ext cx="14319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2000">
                <a:latin typeface="Calibri" pitchFamily="34" charset="0"/>
              </a:rPr>
              <a:t>информации</a:t>
            </a:r>
          </a:p>
        </p:txBody>
      </p:sp>
      <p:sp>
        <p:nvSpPr>
          <p:cNvPr id="9221" name="object 6"/>
          <p:cNvSpPr txBox="1">
            <a:spLocks noChangeArrowheads="1"/>
          </p:cNvSpPr>
          <p:nvPr/>
        </p:nvSpPr>
        <p:spPr bwMode="auto">
          <a:xfrm>
            <a:off x="185738" y="2395538"/>
            <a:ext cx="87757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55600"/>
            <a:r>
              <a:rPr lang="ru-RU" sz="2000">
                <a:latin typeface="Calibri" pitchFamily="34" charset="0"/>
              </a:rPr>
              <a:t>утвержденных бюджетов и отчетов об их исполнении;</a:t>
            </a:r>
          </a:p>
          <a:p>
            <a:pPr marL="355600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355600">
              <a:lnSpc>
                <a:spcPts val="1400"/>
              </a:lnSpc>
            </a:pPr>
            <a:endParaRPr lang="ru-RU" sz="1400">
              <a:latin typeface="Calibri" pitchFamily="34" charset="0"/>
            </a:endParaRPr>
          </a:p>
          <a:p>
            <a:pPr marL="355600">
              <a:buFont typeface="Wingdings" pitchFamily="2" charset="2"/>
              <a:buChar char=""/>
            </a:pPr>
            <a:r>
              <a:rPr lang="ru-RU" sz="2000">
                <a:latin typeface="Calibri" pitchFamily="34" charset="0"/>
              </a:rPr>
              <a:t>Доступность иных сведений о бюджетах;</a:t>
            </a:r>
          </a:p>
          <a:p>
            <a:pPr marL="355600">
              <a:lnSpc>
                <a:spcPts val="1000"/>
              </a:lnSpc>
              <a:buFont typeface="Wingdings" pitchFamily="2" charset="2"/>
              <a:buChar char=""/>
            </a:pPr>
            <a:endParaRPr lang="ru-RU" sz="1000">
              <a:latin typeface="Calibri" pitchFamily="34" charset="0"/>
            </a:endParaRPr>
          </a:p>
          <a:p>
            <a:pPr marL="355600">
              <a:lnSpc>
                <a:spcPts val="1400"/>
              </a:lnSpc>
              <a:buFont typeface="Wingdings" pitchFamily="2" charset="2"/>
              <a:buChar char=""/>
            </a:pPr>
            <a:endParaRPr lang="ru-RU" sz="1400">
              <a:latin typeface="Calibri" pitchFamily="34" charset="0"/>
            </a:endParaRPr>
          </a:p>
          <a:p>
            <a:pPr marL="355600" algn="just">
              <a:buFont typeface="Wingdings" pitchFamily="2" charset="2"/>
              <a:buChar char=""/>
            </a:pPr>
            <a:r>
              <a:rPr lang="ru-RU" sz="2000">
                <a:latin typeface="Calibri" pitchFamily="34" charset="0"/>
              </a:rPr>
              <a:t>Обязательная  открытость  для  общества  и  средств  массовой  информации проектов бюджетов, обеспечение доступа к информации на едином портале бюджетной системы Российской Федерации в сети «Интернет»;</a:t>
            </a:r>
          </a:p>
        </p:txBody>
      </p:sp>
      <p:sp>
        <p:nvSpPr>
          <p:cNvPr id="9222" name="object 7"/>
          <p:cNvSpPr txBox="1">
            <a:spLocks noChangeArrowheads="1"/>
          </p:cNvSpPr>
          <p:nvPr/>
        </p:nvSpPr>
        <p:spPr bwMode="auto">
          <a:xfrm>
            <a:off x="185738" y="4833938"/>
            <a:ext cx="22733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55600" indent="-342900">
              <a:buFont typeface="Wingdings" pitchFamily="2" charset="2"/>
              <a:buChar char=""/>
              <a:tabLst>
                <a:tab pos="354013" algn="l"/>
              </a:tabLst>
            </a:pPr>
            <a:r>
              <a:rPr lang="ru-RU" sz="2000">
                <a:latin typeface="Calibri" pitchFamily="34" charset="0"/>
              </a:rPr>
              <a:t>Преемственность</a:t>
            </a:r>
          </a:p>
        </p:txBody>
      </p:sp>
      <p:sp>
        <p:nvSpPr>
          <p:cNvPr id="9223" name="object 8"/>
          <p:cNvSpPr txBox="1">
            <a:spLocks noChangeArrowheads="1"/>
          </p:cNvSpPr>
          <p:nvPr/>
        </p:nvSpPr>
        <p:spPr bwMode="auto">
          <a:xfrm>
            <a:off x="2617788" y="4833938"/>
            <a:ext cx="6342062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>
              <a:tabLst>
                <a:tab pos="1450975" algn="l"/>
                <a:tab pos="3298825" algn="l"/>
                <a:tab pos="4724400" algn="l"/>
                <a:tab pos="6205538" algn="l"/>
              </a:tabLst>
            </a:pPr>
            <a:r>
              <a:rPr lang="ru-RU" sz="2000">
                <a:latin typeface="Calibri" pitchFamily="34" charset="0"/>
              </a:rPr>
              <a:t>бюджетной	классификации	Российской	Федерации,	а</a:t>
            </a:r>
          </a:p>
        </p:txBody>
      </p:sp>
      <p:sp>
        <p:nvSpPr>
          <p:cNvPr id="9224" name="object 9"/>
          <p:cNvSpPr txBox="1">
            <a:spLocks noChangeArrowheads="1"/>
          </p:cNvSpPr>
          <p:nvPr/>
        </p:nvSpPr>
        <p:spPr bwMode="auto">
          <a:xfrm>
            <a:off x="528638" y="5138738"/>
            <a:ext cx="8429625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>
              <a:tabLst>
                <a:tab pos="885825" algn="l"/>
                <a:tab pos="2527300" algn="l"/>
                <a:tab pos="4505325" algn="l"/>
                <a:tab pos="6083300" algn="l"/>
                <a:tab pos="7289800" algn="l"/>
              </a:tabLst>
            </a:pPr>
            <a:r>
              <a:rPr lang="ru-RU" sz="2000">
                <a:latin typeface="Calibri" pitchFamily="34" charset="0"/>
              </a:rPr>
              <a:t>также	обеспечение	сопоставимости	показателей	бюджета	отчетного,</a:t>
            </a:r>
          </a:p>
          <a:p>
            <a:pPr marL="12700">
              <a:tabLst>
                <a:tab pos="885825" algn="l"/>
                <a:tab pos="2527300" algn="l"/>
                <a:tab pos="4505325" algn="l"/>
                <a:tab pos="6083300" algn="l"/>
                <a:tab pos="7289800" algn="l"/>
              </a:tabLst>
            </a:pPr>
            <a:r>
              <a:rPr lang="ru-RU" sz="2000">
                <a:latin typeface="Calibri" pitchFamily="34" charset="0"/>
              </a:rPr>
              <a:t>текущего и очередного финансового года.</a:t>
            </a:r>
          </a:p>
          <a:p>
            <a:pPr marL="12700">
              <a:lnSpc>
                <a:spcPts val="1200"/>
              </a:lnSpc>
              <a:spcBef>
                <a:spcPts val="100"/>
              </a:spcBef>
              <a:tabLst>
                <a:tab pos="885825" algn="l"/>
                <a:tab pos="2527300" algn="l"/>
                <a:tab pos="4505325" algn="l"/>
                <a:tab pos="6083300" algn="l"/>
                <a:tab pos="7289800" algn="l"/>
              </a:tabLst>
            </a:pPr>
            <a:endParaRPr lang="ru-RU" sz="1200">
              <a:latin typeface="Calibri" pitchFamily="34" charset="0"/>
            </a:endParaRPr>
          </a:p>
          <a:p>
            <a:pPr marL="12700">
              <a:tabLst>
                <a:tab pos="885825" algn="l"/>
                <a:tab pos="2527300" algn="l"/>
                <a:tab pos="4505325" algn="l"/>
                <a:tab pos="6083300" algn="l"/>
                <a:tab pos="7289800" algn="l"/>
              </a:tabLst>
            </a:pPr>
            <a:r>
              <a:rPr lang="ru-RU" sz="1600" i="1">
                <a:latin typeface="Calibri" pitchFamily="34" charset="0"/>
              </a:rPr>
              <a:t>Бюджетный кодекс Российской Федерации, статья 36</a:t>
            </a:r>
            <a:endParaRPr lang="ru-RU" sz="16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object 2"/>
          <p:cNvSpPr>
            <a:spLocks noChangeArrowheads="1"/>
          </p:cNvSpPr>
          <p:nvPr/>
        </p:nvSpPr>
        <p:spPr bwMode="auto">
          <a:xfrm>
            <a:off x="171450" y="0"/>
            <a:ext cx="8972550" cy="9858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2" name="object 3"/>
          <p:cNvSpPr txBox="1">
            <a:spLocks noChangeArrowheads="1"/>
          </p:cNvSpPr>
          <p:nvPr/>
        </p:nvSpPr>
        <p:spPr bwMode="auto">
          <a:xfrm>
            <a:off x="330200" y="1079500"/>
            <a:ext cx="85248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2400" b="1">
                <a:solidFill>
                  <a:srgbClr val="0000FF"/>
                </a:solidFill>
                <a:latin typeface="Calibri" pitchFamily="34" charset="0"/>
              </a:rPr>
              <a:t>Бюджет </a:t>
            </a:r>
            <a:r>
              <a:rPr lang="ru-RU" sz="2400">
                <a:latin typeface="Calibri" pitchFamily="34" charset="0"/>
              </a:rPr>
              <a:t>– это план доходов и расходов на определенный период</a:t>
            </a:r>
          </a:p>
        </p:txBody>
      </p:sp>
      <p:sp>
        <p:nvSpPr>
          <p:cNvPr id="10245" name="object 10"/>
          <p:cNvSpPr>
            <a:spLocks noChangeArrowheads="1"/>
          </p:cNvSpPr>
          <p:nvPr/>
        </p:nvSpPr>
        <p:spPr bwMode="auto">
          <a:xfrm>
            <a:off x="6796088" y="2665413"/>
            <a:ext cx="1573212" cy="15668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6" name="object 11"/>
          <p:cNvSpPr>
            <a:spLocks noChangeArrowheads="1"/>
          </p:cNvSpPr>
          <p:nvPr/>
        </p:nvSpPr>
        <p:spPr bwMode="auto">
          <a:xfrm>
            <a:off x="2743200" y="1828800"/>
            <a:ext cx="3770313" cy="10715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7" name="object 12"/>
          <p:cNvSpPr txBox="1">
            <a:spLocks noChangeArrowheads="1"/>
          </p:cNvSpPr>
          <p:nvPr/>
        </p:nvSpPr>
        <p:spPr bwMode="auto">
          <a:xfrm>
            <a:off x="2922588" y="1920875"/>
            <a:ext cx="330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2000" b="1" dirty="0">
                <a:latin typeface="Calibri" pitchFamily="34" charset="0"/>
              </a:rPr>
              <a:t>Консолидированный бюджет</a:t>
            </a:r>
            <a:endParaRPr lang="ru-RU" sz="2000" dirty="0">
              <a:latin typeface="Calibri" pitchFamily="34" charset="0"/>
            </a:endParaRPr>
          </a:p>
          <a:p>
            <a:pPr algn="ctr"/>
            <a:r>
              <a:rPr lang="ru-RU" sz="2000" b="1" dirty="0" err="1" smtClean="0">
                <a:latin typeface="Calibri" pitchFamily="34" charset="0"/>
              </a:rPr>
              <a:t>Черноярского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>
                <a:latin typeface="Calibri" pitchFamily="34" charset="0"/>
              </a:rPr>
              <a:t>муниципального района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0248" name="object 13"/>
          <p:cNvSpPr txBox="1">
            <a:spLocks noChangeArrowheads="1"/>
          </p:cNvSpPr>
          <p:nvPr/>
        </p:nvSpPr>
        <p:spPr bwMode="auto">
          <a:xfrm>
            <a:off x="6788150" y="4183063"/>
            <a:ext cx="17208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1600" b="1">
                <a:latin typeface="Calibri" pitchFamily="34" charset="0"/>
              </a:rPr>
              <a:t> бюджет  муниципального района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10249" name="object 14"/>
          <p:cNvSpPr txBox="1">
            <a:spLocks noChangeArrowheads="1"/>
          </p:cNvSpPr>
          <p:nvPr/>
        </p:nvSpPr>
        <p:spPr bwMode="auto">
          <a:xfrm>
            <a:off x="769938" y="4110038"/>
            <a:ext cx="1590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algn="ctr"/>
            <a:r>
              <a:rPr lang="ru-RU" sz="1600" b="1" dirty="0">
                <a:latin typeface="Calibri" pitchFamily="34" charset="0"/>
              </a:rPr>
              <a:t>Бюджеты муниципальных образований </a:t>
            </a:r>
            <a:r>
              <a:rPr lang="ru-RU" sz="1600" b="1" dirty="0" smtClean="0">
                <a:latin typeface="Calibri" pitchFamily="34" charset="0"/>
              </a:rPr>
              <a:t>поселений </a:t>
            </a:r>
            <a:r>
              <a:rPr lang="ru-RU" sz="1400" b="1" dirty="0" smtClean="0">
                <a:latin typeface="Calibri" pitchFamily="34" charset="0"/>
              </a:rPr>
              <a:t>(местные </a:t>
            </a:r>
            <a:r>
              <a:rPr lang="ru-RU" sz="1400" b="1" dirty="0">
                <a:latin typeface="Calibri" pitchFamily="34" charset="0"/>
              </a:rPr>
              <a:t>бюджеты)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10250" name="object 15"/>
          <p:cNvSpPr>
            <a:spLocks noChangeArrowheads="1"/>
          </p:cNvSpPr>
          <p:nvPr/>
        </p:nvSpPr>
        <p:spPr bwMode="auto">
          <a:xfrm>
            <a:off x="2152650" y="2557463"/>
            <a:ext cx="641350" cy="6238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51" name="object 16"/>
          <p:cNvSpPr>
            <a:spLocks noChangeArrowheads="1"/>
          </p:cNvSpPr>
          <p:nvPr/>
        </p:nvSpPr>
        <p:spPr bwMode="auto">
          <a:xfrm>
            <a:off x="6399213" y="2538413"/>
            <a:ext cx="636587" cy="6064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" name="Блок-схема: узел 23"/>
          <p:cNvSpPr/>
          <p:nvPr/>
        </p:nvSpPr>
        <p:spPr>
          <a:xfrm>
            <a:off x="533400" y="2590800"/>
            <a:ext cx="1600200" cy="1447800"/>
          </a:xfrm>
          <a:prstGeom prst="flowChartConnector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/>
              <a:t>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object 23"/>
          <p:cNvSpPr>
            <a:spLocks noChangeArrowheads="1"/>
          </p:cNvSpPr>
          <p:nvPr/>
        </p:nvSpPr>
        <p:spPr bwMode="auto">
          <a:xfrm>
            <a:off x="5003800" y="4799013"/>
            <a:ext cx="4032250" cy="8763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66" name="object 26"/>
          <p:cNvSpPr>
            <a:spLocks noChangeArrowheads="1"/>
          </p:cNvSpPr>
          <p:nvPr/>
        </p:nvSpPr>
        <p:spPr bwMode="auto">
          <a:xfrm>
            <a:off x="4811713" y="5675313"/>
            <a:ext cx="4224337" cy="10096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67" name="object 2"/>
          <p:cNvSpPr>
            <a:spLocks noChangeArrowheads="1"/>
          </p:cNvSpPr>
          <p:nvPr/>
        </p:nvSpPr>
        <p:spPr bwMode="auto">
          <a:xfrm>
            <a:off x="149225" y="0"/>
            <a:ext cx="8994775" cy="11985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68" name="object 3"/>
          <p:cNvSpPr>
            <a:spLocks noChangeArrowheads="1"/>
          </p:cNvSpPr>
          <p:nvPr/>
        </p:nvSpPr>
        <p:spPr bwMode="auto">
          <a:xfrm>
            <a:off x="611188" y="1971675"/>
            <a:ext cx="1409700" cy="18319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69" name="object 4"/>
          <p:cNvSpPr>
            <a:spLocks noChangeArrowheads="1"/>
          </p:cNvSpPr>
          <p:nvPr/>
        </p:nvSpPr>
        <p:spPr bwMode="auto">
          <a:xfrm>
            <a:off x="2266950" y="2003425"/>
            <a:ext cx="1984375" cy="259238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0" name="object 5"/>
          <p:cNvSpPr>
            <a:spLocks noChangeArrowheads="1"/>
          </p:cNvSpPr>
          <p:nvPr/>
        </p:nvSpPr>
        <p:spPr bwMode="auto">
          <a:xfrm>
            <a:off x="174625" y="1352550"/>
            <a:ext cx="1139825" cy="87153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1" name="object 6"/>
          <p:cNvSpPr>
            <a:spLocks noChangeArrowheads="1"/>
          </p:cNvSpPr>
          <p:nvPr/>
        </p:nvSpPr>
        <p:spPr bwMode="auto">
          <a:xfrm>
            <a:off x="2955925" y="3806825"/>
            <a:ext cx="1279525" cy="99695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2" name="object 7"/>
          <p:cNvSpPr>
            <a:spLocks noGrp="1"/>
          </p:cNvSpPr>
          <p:nvPr>
            <p:ph type="title"/>
          </p:nvPr>
        </p:nvSpPr>
        <p:spPr/>
        <p:txBody>
          <a:bodyPr tIns="69468"/>
          <a:lstStyle/>
          <a:p>
            <a:pPr marL="1333500" eaLnBrk="1" hangingPunct="1"/>
            <a:r>
              <a:rPr lang="ru-RU" sz="2400">
                <a:solidFill>
                  <a:srgbClr val="0000FF"/>
                </a:solidFill>
                <a:latin typeface="Calibri" pitchFamily="34" charset="0"/>
              </a:rPr>
              <a:t>ДОХОДЫ – РАСХОДЫ = ДЕФИЦИТ (ПРОФИЦИТ)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11273" name="object 8"/>
          <p:cNvSpPr>
            <a:spLocks noChangeArrowheads="1"/>
          </p:cNvSpPr>
          <p:nvPr/>
        </p:nvSpPr>
        <p:spPr bwMode="auto">
          <a:xfrm>
            <a:off x="5397500" y="1981200"/>
            <a:ext cx="1982788" cy="257810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4" name="object 9"/>
          <p:cNvSpPr>
            <a:spLocks noChangeArrowheads="1"/>
          </p:cNvSpPr>
          <p:nvPr/>
        </p:nvSpPr>
        <p:spPr bwMode="auto">
          <a:xfrm>
            <a:off x="7553325" y="2054225"/>
            <a:ext cx="1411288" cy="184308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5" name="object 10"/>
          <p:cNvSpPr>
            <a:spLocks noChangeArrowheads="1"/>
          </p:cNvSpPr>
          <p:nvPr/>
        </p:nvSpPr>
        <p:spPr bwMode="auto">
          <a:xfrm>
            <a:off x="7929563" y="3387725"/>
            <a:ext cx="1214437" cy="925513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6" name="object 11"/>
          <p:cNvSpPr>
            <a:spLocks noChangeArrowheads="1"/>
          </p:cNvSpPr>
          <p:nvPr/>
        </p:nvSpPr>
        <p:spPr bwMode="auto">
          <a:xfrm>
            <a:off x="5072063" y="1366838"/>
            <a:ext cx="1138237" cy="871537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7" name="object 12"/>
          <p:cNvSpPr>
            <a:spLocks noChangeArrowheads="1"/>
          </p:cNvSpPr>
          <p:nvPr/>
        </p:nvSpPr>
        <p:spPr bwMode="auto">
          <a:xfrm>
            <a:off x="357188" y="4705350"/>
            <a:ext cx="4164012" cy="100965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8" name="object 13"/>
          <p:cNvSpPr>
            <a:spLocks noChangeArrowheads="1"/>
          </p:cNvSpPr>
          <p:nvPr/>
        </p:nvSpPr>
        <p:spPr bwMode="auto">
          <a:xfrm>
            <a:off x="395288" y="4799013"/>
            <a:ext cx="4032250" cy="876300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9" name="object 14"/>
          <p:cNvSpPr>
            <a:spLocks/>
          </p:cNvSpPr>
          <p:nvPr/>
        </p:nvSpPr>
        <p:spPr bwMode="auto">
          <a:xfrm>
            <a:off x="395288" y="4799013"/>
            <a:ext cx="4032250" cy="876300"/>
          </a:xfrm>
          <a:custGeom>
            <a:avLst/>
            <a:gdLst>
              <a:gd name="T0" fmla="*/ 4031644 w 4032453"/>
              <a:gd name="T1" fmla="*/ 0 h 876604"/>
              <a:gd name="T2" fmla="*/ 2015797 w 4032453"/>
              <a:gd name="T3" fmla="*/ 875388 h 876604"/>
              <a:gd name="T4" fmla="*/ 0 w 4032453"/>
              <a:gd name="T5" fmla="*/ 0 h 876604"/>
              <a:gd name="T6" fmla="*/ 4031644 w 4032453"/>
              <a:gd name="T7" fmla="*/ 0 h 876604"/>
              <a:gd name="T8" fmla="*/ 0 60000 65536"/>
              <a:gd name="T9" fmla="*/ 0 60000 65536"/>
              <a:gd name="T10" fmla="*/ 0 60000 65536"/>
              <a:gd name="T11" fmla="*/ 0 60000 65536"/>
              <a:gd name="T12" fmla="*/ 0 w 4032453"/>
              <a:gd name="T13" fmla="*/ 0 h 876604"/>
              <a:gd name="T14" fmla="*/ 4032453 w 4032453"/>
              <a:gd name="T15" fmla="*/ 876604 h 8766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32453" h="876604">
                <a:moveTo>
                  <a:pt x="4032453" y="0"/>
                </a:moveTo>
                <a:lnTo>
                  <a:pt x="2016201" y="876604"/>
                </a:lnTo>
                <a:lnTo>
                  <a:pt x="0" y="0"/>
                </a:lnTo>
                <a:lnTo>
                  <a:pt x="4032453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1280" name="object 15"/>
          <p:cNvSpPr>
            <a:spLocks noChangeArrowheads="1"/>
          </p:cNvSpPr>
          <p:nvPr/>
        </p:nvSpPr>
        <p:spPr bwMode="auto">
          <a:xfrm>
            <a:off x="68263" y="5581650"/>
            <a:ext cx="4645025" cy="114300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81" name="object 16"/>
          <p:cNvSpPr>
            <a:spLocks noChangeArrowheads="1"/>
          </p:cNvSpPr>
          <p:nvPr/>
        </p:nvSpPr>
        <p:spPr bwMode="auto">
          <a:xfrm>
            <a:off x="107950" y="5675313"/>
            <a:ext cx="4513263" cy="1009650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82" name="object 17"/>
          <p:cNvSpPr>
            <a:spLocks/>
          </p:cNvSpPr>
          <p:nvPr/>
        </p:nvSpPr>
        <p:spPr bwMode="auto">
          <a:xfrm>
            <a:off x="107950" y="5675313"/>
            <a:ext cx="4513263" cy="1009650"/>
          </a:xfrm>
          <a:custGeom>
            <a:avLst/>
            <a:gdLst>
              <a:gd name="T0" fmla="*/ 0 w 4513771"/>
              <a:gd name="T1" fmla="*/ 169048 h 1008113"/>
              <a:gd name="T2" fmla="*/ 5560 w 4513771"/>
              <a:gd name="T3" fmla="*/ 125739 h 1008113"/>
              <a:gd name="T4" fmla="*/ 21298 w 4513771"/>
              <a:gd name="T5" fmla="*/ 86593 h 1008113"/>
              <a:gd name="T6" fmla="*/ 45780 w 4513771"/>
              <a:gd name="T7" fmla="*/ 53045 h 1008113"/>
              <a:gd name="T8" fmla="*/ 77584 w 4513771"/>
              <a:gd name="T9" fmla="*/ 26526 h 1008113"/>
              <a:gd name="T10" fmla="*/ 115288 w 4513771"/>
              <a:gd name="T11" fmla="*/ 8475 h 1008113"/>
              <a:gd name="T12" fmla="*/ 157463 w 4513771"/>
              <a:gd name="T13" fmla="*/ 321 h 1008113"/>
              <a:gd name="T14" fmla="*/ 4343798 w 4513771"/>
              <a:gd name="T15" fmla="*/ 0 h 1008113"/>
              <a:gd name="T16" fmla="*/ 4358524 w 4513771"/>
              <a:gd name="T17" fmla="*/ 639 h 1008113"/>
              <a:gd name="T18" fmla="*/ 4400340 w 4513771"/>
              <a:gd name="T19" fmla="*/ 9810 h 1008113"/>
              <a:gd name="T20" fmla="*/ 4437528 w 4513771"/>
              <a:gd name="T21" fmla="*/ 28744 h 1008113"/>
              <a:gd name="T22" fmla="*/ 4468692 w 4513771"/>
              <a:gd name="T23" fmla="*/ 56002 h 1008113"/>
              <a:gd name="T24" fmla="*/ 4492381 w 4513771"/>
              <a:gd name="T25" fmla="*/ 90155 h 1008113"/>
              <a:gd name="T26" fmla="*/ 4507196 w 4513771"/>
              <a:gd name="T27" fmla="*/ 129767 h 1008113"/>
              <a:gd name="T28" fmla="*/ 4511739 w 4513771"/>
              <a:gd name="T29" fmla="*/ 845215 h 1008113"/>
              <a:gd name="T30" fmla="*/ 4511107 w 4513771"/>
              <a:gd name="T31" fmla="*/ 860023 h 1008113"/>
              <a:gd name="T32" fmla="*/ 4502008 w 4513771"/>
              <a:gd name="T33" fmla="*/ 902103 h 1008113"/>
              <a:gd name="T34" fmla="*/ 4483198 w 4513771"/>
              <a:gd name="T35" fmla="*/ 939545 h 1008113"/>
              <a:gd name="T36" fmla="*/ 4456129 w 4513771"/>
              <a:gd name="T37" fmla="*/ 970913 h 1008113"/>
              <a:gd name="T38" fmla="*/ 4422201 w 4513771"/>
              <a:gd name="T39" fmla="*/ 994770 h 1008113"/>
              <a:gd name="T40" fmla="*/ 4382846 w 4513771"/>
              <a:gd name="T41" fmla="*/ 1009685 h 1008113"/>
              <a:gd name="T42" fmla="*/ 167946 w 4513771"/>
              <a:gd name="T43" fmla="*/ 1014275 h 1008113"/>
              <a:gd name="T44" fmla="*/ 153234 w 4513771"/>
              <a:gd name="T45" fmla="*/ 1013635 h 1008113"/>
              <a:gd name="T46" fmla="*/ 111431 w 4513771"/>
              <a:gd name="T47" fmla="*/ 1004463 h 1008113"/>
              <a:gd name="T48" fmla="*/ 74236 w 4513771"/>
              <a:gd name="T49" fmla="*/ 985529 h 1008113"/>
              <a:gd name="T50" fmla="*/ 43074 w 4513771"/>
              <a:gd name="T51" fmla="*/ 958269 h 1008113"/>
              <a:gd name="T52" fmla="*/ 19375 w 4513771"/>
              <a:gd name="T53" fmla="*/ 924117 h 1008113"/>
              <a:gd name="T54" fmla="*/ 4557 w 4513771"/>
              <a:gd name="T55" fmla="*/ 884505 h 1008113"/>
              <a:gd name="T56" fmla="*/ 0 w 4513771"/>
              <a:gd name="T57" fmla="*/ 169048 h 100811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513771"/>
              <a:gd name="T88" fmla="*/ 0 h 1008113"/>
              <a:gd name="T89" fmla="*/ 4513771 w 4513771"/>
              <a:gd name="T90" fmla="*/ 1008113 h 100811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513771" h="1008113">
                <a:moveTo>
                  <a:pt x="0" y="168021"/>
                </a:moveTo>
                <a:lnTo>
                  <a:pt x="5564" y="124975"/>
                </a:lnTo>
                <a:lnTo>
                  <a:pt x="21306" y="86067"/>
                </a:lnTo>
                <a:lnTo>
                  <a:pt x="45800" y="52722"/>
                </a:lnTo>
                <a:lnTo>
                  <a:pt x="77620" y="26366"/>
                </a:lnTo>
                <a:lnTo>
                  <a:pt x="115340" y="8423"/>
                </a:lnTo>
                <a:lnTo>
                  <a:pt x="157535" y="321"/>
                </a:lnTo>
                <a:lnTo>
                  <a:pt x="4345750" y="0"/>
                </a:lnTo>
                <a:lnTo>
                  <a:pt x="4360476" y="635"/>
                </a:lnTo>
                <a:lnTo>
                  <a:pt x="4402310" y="9750"/>
                </a:lnTo>
                <a:lnTo>
                  <a:pt x="4439524" y="28568"/>
                </a:lnTo>
                <a:lnTo>
                  <a:pt x="4470695" y="55662"/>
                </a:lnTo>
                <a:lnTo>
                  <a:pt x="4494399" y="89607"/>
                </a:lnTo>
                <a:lnTo>
                  <a:pt x="4509214" y="128978"/>
                </a:lnTo>
                <a:lnTo>
                  <a:pt x="4513771" y="840079"/>
                </a:lnTo>
                <a:lnTo>
                  <a:pt x="4513136" y="854799"/>
                </a:lnTo>
                <a:lnTo>
                  <a:pt x="4504025" y="896623"/>
                </a:lnTo>
                <a:lnTo>
                  <a:pt x="4485215" y="933837"/>
                </a:lnTo>
                <a:lnTo>
                  <a:pt x="4458128" y="965014"/>
                </a:lnTo>
                <a:lnTo>
                  <a:pt x="4424186" y="988727"/>
                </a:lnTo>
                <a:lnTo>
                  <a:pt x="4384814" y="1003551"/>
                </a:lnTo>
                <a:lnTo>
                  <a:pt x="168022" y="1008113"/>
                </a:lnTo>
                <a:lnTo>
                  <a:pt x="153302" y="1007477"/>
                </a:lnTo>
                <a:lnTo>
                  <a:pt x="111479" y="998361"/>
                </a:lnTo>
                <a:lnTo>
                  <a:pt x="74268" y="979542"/>
                </a:lnTo>
                <a:lnTo>
                  <a:pt x="43094" y="952447"/>
                </a:lnTo>
                <a:lnTo>
                  <a:pt x="19383" y="918502"/>
                </a:lnTo>
                <a:lnTo>
                  <a:pt x="4561" y="879132"/>
                </a:lnTo>
                <a:lnTo>
                  <a:pt x="0" y="168021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1283" name="object 18"/>
          <p:cNvSpPr txBox="1">
            <a:spLocks noChangeArrowheads="1"/>
          </p:cNvSpPr>
          <p:nvPr/>
        </p:nvSpPr>
        <p:spPr bwMode="auto">
          <a:xfrm>
            <a:off x="346075" y="4460875"/>
            <a:ext cx="4033838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585788"/>
            <a:r>
              <a:rPr lang="ru-RU" b="1">
                <a:solidFill>
                  <a:srgbClr val="00AF50"/>
                </a:solidFill>
                <a:latin typeface="Calibri" pitchFamily="34" charset="0"/>
              </a:rPr>
              <a:t>ДОХОДЫ</a:t>
            </a:r>
            <a:endParaRPr lang="ru-RU">
              <a:latin typeface="Calibri" pitchFamily="34" charset="0"/>
            </a:endParaRPr>
          </a:p>
          <a:p>
            <a:pPr marL="585788" algn="ctr">
              <a:spcBef>
                <a:spcPts val="275"/>
              </a:spcBef>
            </a:pPr>
            <a:r>
              <a:rPr lang="ru-RU" b="1">
                <a:latin typeface="Calibri" pitchFamily="34" charset="0"/>
              </a:rPr>
              <a:t>ДЕФИЦИТ</a:t>
            </a:r>
            <a:endParaRPr lang="ru-RU">
              <a:latin typeface="Calibri" pitchFamily="34" charset="0"/>
            </a:endParaRPr>
          </a:p>
          <a:p>
            <a:pPr marL="585788" algn="ctr">
              <a:spcBef>
                <a:spcPts val="13"/>
              </a:spcBef>
            </a:pPr>
            <a:r>
              <a:rPr lang="ru-RU" sz="1700" b="1">
                <a:latin typeface="Calibri" pitchFamily="34" charset="0"/>
              </a:rPr>
              <a:t>Расходы &gt; Доходов</a:t>
            </a:r>
            <a:endParaRPr lang="ru-RU" sz="1700">
              <a:latin typeface="Calibri" pitchFamily="34" charset="0"/>
            </a:endParaRPr>
          </a:p>
          <a:p>
            <a:pPr marL="58578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58578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585788">
              <a:lnSpc>
                <a:spcPts val="1200"/>
              </a:lnSpc>
            </a:pPr>
            <a:endParaRPr lang="ru-RU" sz="1200">
              <a:latin typeface="Calibri" pitchFamily="34" charset="0"/>
            </a:endParaRPr>
          </a:p>
          <a:p>
            <a:pPr marL="585788" algn="ctr"/>
            <a:r>
              <a:rPr lang="ru-RU" sz="1500" b="1">
                <a:latin typeface="Calibri" pitchFamily="34" charset="0"/>
              </a:rPr>
              <a:t>При превышении расходов над доходами принимается решение об источниках покрытия дефицита, например использовать  имеющиеся накопления, остатки или взять в долг.</a:t>
            </a:r>
            <a:endParaRPr lang="ru-RU" sz="1500">
              <a:latin typeface="Calibri" pitchFamily="34" charset="0"/>
            </a:endParaRPr>
          </a:p>
        </p:txBody>
      </p:sp>
      <p:sp>
        <p:nvSpPr>
          <p:cNvPr id="11284" name="object 19"/>
          <p:cNvSpPr txBox="1">
            <a:spLocks noChangeArrowheads="1"/>
          </p:cNvSpPr>
          <p:nvPr/>
        </p:nvSpPr>
        <p:spPr bwMode="auto">
          <a:xfrm>
            <a:off x="2774950" y="1633538"/>
            <a:ext cx="992188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РАСХОДЫ</a:t>
            </a:r>
            <a:endParaRPr lang="ru-RU">
              <a:latin typeface="Calibri" pitchFamily="34" charset="0"/>
            </a:endParaRPr>
          </a:p>
        </p:txBody>
      </p:sp>
      <p:sp>
        <p:nvSpPr>
          <p:cNvPr id="11285" name="object 20"/>
          <p:cNvSpPr txBox="1">
            <a:spLocks noChangeArrowheads="1"/>
          </p:cNvSpPr>
          <p:nvPr/>
        </p:nvSpPr>
        <p:spPr bwMode="auto">
          <a:xfrm>
            <a:off x="5086350" y="4438650"/>
            <a:ext cx="3675063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003300"/>
            <a:r>
              <a:rPr lang="ru-RU" b="1">
                <a:solidFill>
                  <a:srgbClr val="00AF50"/>
                </a:solidFill>
                <a:latin typeface="Calibri" pitchFamily="34" charset="0"/>
              </a:rPr>
              <a:t>ДОХОДЫ</a:t>
            </a:r>
            <a:endParaRPr lang="ru-RU">
              <a:latin typeface="Calibri" pitchFamily="34" charset="0"/>
            </a:endParaRPr>
          </a:p>
          <a:p>
            <a:pPr marL="1003300" algn="ctr">
              <a:spcBef>
                <a:spcPts val="450"/>
              </a:spcBef>
            </a:pPr>
            <a:r>
              <a:rPr lang="ru-RU" b="1">
                <a:latin typeface="Calibri" pitchFamily="34" charset="0"/>
              </a:rPr>
              <a:t>ПРОФИЦИТ</a:t>
            </a:r>
            <a:endParaRPr lang="ru-RU">
              <a:latin typeface="Calibri" pitchFamily="34" charset="0"/>
            </a:endParaRPr>
          </a:p>
          <a:p>
            <a:pPr marL="1003300">
              <a:spcBef>
                <a:spcPts val="13"/>
              </a:spcBef>
            </a:pPr>
            <a:r>
              <a:rPr lang="ru-RU" sz="1700" b="1">
                <a:latin typeface="Calibri" pitchFamily="34" charset="0"/>
              </a:rPr>
              <a:t>Доходы &gt; Расходов</a:t>
            </a:r>
            <a:endParaRPr lang="ru-RU" sz="1700">
              <a:latin typeface="Calibri" pitchFamily="34" charset="0"/>
            </a:endParaRPr>
          </a:p>
          <a:p>
            <a:pPr marL="1003300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003300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003300">
              <a:lnSpc>
                <a:spcPts val="1200"/>
              </a:lnSpc>
            </a:pPr>
            <a:endParaRPr lang="ru-RU" sz="1200">
              <a:latin typeface="Calibri" pitchFamily="34" charset="0"/>
            </a:endParaRPr>
          </a:p>
          <a:p>
            <a:pPr marL="1003300" algn="ctr"/>
            <a:r>
              <a:rPr lang="ru-RU" sz="1500" b="1">
                <a:latin typeface="Calibri" pitchFamily="34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  <a:endParaRPr lang="ru-RU" sz="1500">
              <a:latin typeface="Calibri" pitchFamily="34" charset="0"/>
            </a:endParaRPr>
          </a:p>
        </p:txBody>
      </p:sp>
      <p:sp>
        <p:nvSpPr>
          <p:cNvPr id="11286" name="object 21"/>
          <p:cNvSpPr txBox="1">
            <a:spLocks noChangeArrowheads="1"/>
          </p:cNvSpPr>
          <p:nvPr/>
        </p:nvSpPr>
        <p:spPr bwMode="auto">
          <a:xfrm>
            <a:off x="7813675" y="1612900"/>
            <a:ext cx="992188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РАСХОДЫ</a:t>
            </a:r>
            <a:endParaRPr lang="ru-RU">
              <a:latin typeface="Calibri" pitchFamily="34" charset="0"/>
            </a:endParaRPr>
          </a:p>
        </p:txBody>
      </p:sp>
      <p:sp>
        <p:nvSpPr>
          <p:cNvPr id="11287" name="object 22"/>
          <p:cNvSpPr>
            <a:spLocks noChangeArrowheads="1"/>
          </p:cNvSpPr>
          <p:nvPr/>
        </p:nvSpPr>
        <p:spPr bwMode="auto">
          <a:xfrm>
            <a:off x="4965700" y="4705350"/>
            <a:ext cx="4162425" cy="1009650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88" name="object 24"/>
          <p:cNvSpPr>
            <a:spLocks/>
          </p:cNvSpPr>
          <p:nvPr/>
        </p:nvSpPr>
        <p:spPr bwMode="auto">
          <a:xfrm>
            <a:off x="5003800" y="4799013"/>
            <a:ext cx="4032250" cy="876300"/>
          </a:xfrm>
          <a:custGeom>
            <a:avLst/>
            <a:gdLst>
              <a:gd name="T0" fmla="*/ 4031872 w 4032377"/>
              <a:gd name="T1" fmla="*/ 0 h 876604"/>
              <a:gd name="T2" fmla="*/ 2016000 w 4032377"/>
              <a:gd name="T3" fmla="*/ 875388 h 876604"/>
              <a:gd name="T4" fmla="*/ 0 w 4032377"/>
              <a:gd name="T5" fmla="*/ 0 h 876604"/>
              <a:gd name="T6" fmla="*/ 4031872 w 4032377"/>
              <a:gd name="T7" fmla="*/ 0 h 876604"/>
              <a:gd name="T8" fmla="*/ 0 60000 65536"/>
              <a:gd name="T9" fmla="*/ 0 60000 65536"/>
              <a:gd name="T10" fmla="*/ 0 60000 65536"/>
              <a:gd name="T11" fmla="*/ 0 60000 65536"/>
              <a:gd name="T12" fmla="*/ 0 w 4032377"/>
              <a:gd name="T13" fmla="*/ 0 h 876604"/>
              <a:gd name="T14" fmla="*/ 4032377 w 4032377"/>
              <a:gd name="T15" fmla="*/ 876604 h 8766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32377" h="876604">
                <a:moveTo>
                  <a:pt x="4032377" y="0"/>
                </a:moveTo>
                <a:lnTo>
                  <a:pt x="2016252" y="876604"/>
                </a:lnTo>
                <a:lnTo>
                  <a:pt x="0" y="0"/>
                </a:lnTo>
                <a:lnTo>
                  <a:pt x="4032377" y="0"/>
                </a:lnTo>
                <a:close/>
              </a:path>
            </a:pathLst>
          </a:custGeom>
          <a:noFill/>
          <a:ln w="25400">
            <a:solidFill>
              <a:srgbClr val="00AF5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1289" name="object 25"/>
          <p:cNvSpPr>
            <a:spLocks noChangeArrowheads="1"/>
          </p:cNvSpPr>
          <p:nvPr/>
        </p:nvSpPr>
        <p:spPr bwMode="auto">
          <a:xfrm>
            <a:off x="4773613" y="5581650"/>
            <a:ext cx="4354512" cy="1143000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90" name="object 27"/>
          <p:cNvSpPr>
            <a:spLocks/>
          </p:cNvSpPr>
          <p:nvPr/>
        </p:nvSpPr>
        <p:spPr bwMode="auto">
          <a:xfrm>
            <a:off x="4811713" y="5675313"/>
            <a:ext cx="4224337" cy="1009650"/>
          </a:xfrm>
          <a:custGeom>
            <a:avLst/>
            <a:gdLst>
              <a:gd name="T0" fmla="*/ 0 w 4224273"/>
              <a:gd name="T1" fmla="*/ 169048 h 1008113"/>
              <a:gd name="T2" fmla="*/ 5561 w 4224273"/>
              <a:gd name="T3" fmla="*/ 125739 h 1008113"/>
              <a:gd name="T4" fmla="*/ 21297 w 4224273"/>
              <a:gd name="T5" fmla="*/ 86593 h 1008113"/>
              <a:gd name="T6" fmla="*/ 45790 w 4224273"/>
              <a:gd name="T7" fmla="*/ 53045 h 1008113"/>
              <a:gd name="T8" fmla="*/ 77606 w 4224273"/>
              <a:gd name="T9" fmla="*/ 26525 h 1008113"/>
              <a:gd name="T10" fmla="*/ 115333 w 4224273"/>
              <a:gd name="T11" fmla="*/ 8475 h 1008113"/>
              <a:gd name="T12" fmla="*/ 157538 w 4224273"/>
              <a:gd name="T13" fmla="*/ 321 h 1008113"/>
              <a:gd name="T14" fmla="*/ 4056493 w 4224273"/>
              <a:gd name="T15" fmla="*/ 0 h 1008113"/>
              <a:gd name="T16" fmla="*/ 4071226 w 4224273"/>
              <a:gd name="T17" fmla="*/ 639 h 1008113"/>
              <a:gd name="T18" fmla="*/ 4113060 w 4224273"/>
              <a:gd name="T19" fmla="*/ 9810 h 1008113"/>
              <a:gd name="T20" fmla="*/ 4150275 w 4224273"/>
              <a:gd name="T21" fmla="*/ 28744 h 1008113"/>
              <a:gd name="T22" fmla="*/ 4181445 w 4224273"/>
              <a:gd name="T23" fmla="*/ 56002 h 1008113"/>
              <a:gd name="T24" fmla="*/ 4205157 w 4224273"/>
              <a:gd name="T25" fmla="*/ 90155 h 1008113"/>
              <a:gd name="T26" fmla="*/ 4219973 w 4224273"/>
              <a:gd name="T27" fmla="*/ 129767 h 1008113"/>
              <a:gd name="T28" fmla="*/ 4224529 w 4224273"/>
              <a:gd name="T29" fmla="*/ 845215 h 1008113"/>
              <a:gd name="T30" fmla="*/ 4223893 w 4224273"/>
              <a:gd name="T31" fmla="*/ 860023 h 1008113"/>
              <a:gd name="T32" fmla="*/ 4214781 w 4224273"/>
              <a:gd name="T33" fmla="*/ 902103 h 1008113"/>
              <a:gd name="T34" fmla="*/ 4195973 w 4224273"/>
              <a:gd name="T35" fmla="*/ 939545 h 1008113"/>
              <a:gd name="T36" fmla="*/ 4168879 w 4224273"/>
              <a:gd name="T37" fmla="*/ 970913 h 1008113"/>
              <a:gd name="T38" fmla="*/ 4134937 w 4224273"/>
              <a:gd name="T39" fmla="*/ 994770 h 1008113"/>
              <a:gd name="T40" fmla="*/ 4095564 w 4224273"/>
              <a:gd name="T41" fmla="*/ 1009685 h 1008113"/>
              <a:gd name="T42" fmla="*/ 168032 w 4224273"/>
              <a:gd name="T43" fmla="*/ 1014275 h 1008113"/>
              <a:gd name="T44" fmla="*/ 153303 w 4224273"/>
              <a:gd name="T45" fmla="*/ 1013635 h 1008113"/>
              <a:gd name="T46" fmla="*/ 111471 w 4224273"/>
              <a:gd name="T47" fmla="*/ 1004463 h 1008113"/>
              <a:gd name="T48" fmla="*/ 74254 w 4224273"/>
              <a:gd name="T49" fmla="*/ 985529 h 1008113"/>
              <a:gd name="T50" fmla="*/ 43084 w 4224273"/>
              <a:gd name="T51" fmla="*/ 958269 h 1008113"/>
              <a:gd name="T52" fmla="*/ 19375 w 4224273"/>
              <a:gd name="T53" fmla="*/ 924116 h 1008113"/>
              <a:gd name="T54" fmla="*/ 4559 w 4224273"/>
              <a:gd name="T55" fmla="*/ 884504 h 1008113"/>
              <a:gd name="T56" fmla="*/ 0 w 4224273"/>
              <a:gd name="T57" fmla="*/ 169048 h 100811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224273"/>
              <a:gd name="T88" fmla="*/ 0 h 1008113"/>
              <a:gd name="T89" fmla="*/ 4224273 w 4224273"/>
              <a:gd name="T90" fmla="*/ 1008113 h 100811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224273" h="1008113">
                <a:moveTo>
                  <a:pt x="0" y="168021"/>
                </a:moveTo>
                <a:lnTo>
                  <a:pt x="5561" y="124975"/>
                </a:lnTo>
                <a:lnTo>
                  <a:pt x="21297" y="86067"/>
                </a:lnTo>
                <a:lnTo>
                  <a:pt x="45786" y="52722"/>
                </a:lnTo>
                <a:lnTo>
                  <a:pt x="77602" y="26365"/>
                </a:lnTo>
                <a:lnTo>
                  <a:pt x="115325" y="8423"/>
                </a:lnTo>
                <a:lnTo>
                  <a:pt x="157530" y="321"/>
                </a:lnTo>
                <a:lnTo>
                  <a:pt x="4056252" y="0"/>
                </a:lnTo>
                <a:lnTo>
                  <a:pt x="4070978" y="635"/>
                </a:lnTo>
                <a:lnTo>
                  <a:pt x="4112812" y="9750"/>
                </a:lnTo>
                <a:lnTo>
                  <a:pt x="4150026" y="28568"/>
                </a:lnTo>
                <a:lnTo>
                  <a:pt x="4181197" y="55662"/>
                </a:lnTo>
                <a:lnTo>
                  <a:pt x="4204901" y="89607"/>
                </a:lnTo>
                <a:lnTo>
                  <a:pt x="4219716" y="128978"/>
                </a:lnTo>
                <a:lnTo>
                  <a:pt x="4224273" y="840079"/>
                </a:lnTo>
                <a:lnTo>
                  <a:pt x="4223638" y="854799"/>
                </a:lnTo>
                <a:lnTo>
                  <a:pt x="4214527" y="896623"/>
                </a:lnTo>
                <a:lnTo>
                  <a:pt x="4195717" y="933837"/>
                </a:lnTo>
                <a:lnTo>
                  <a:pt x="4168630" y="965014"/>
                </a:lnTo>
                <a:lnTo>
                  <a:pt x="4134688" y="988727"/>
                </a:lnTo>
                <a:lnTo>
                  <a:pt x="4095316" y="1003551"/>
                </a:lnTo>
                <a:lnTo>
                  <a:pt x="168020" y="1008113"/>
                </a:lnTo>
                <a:lnTo>
                  <a:pt x="153295" y="1007477"/>
                </a:lnTo>
                <a:lnTo>
                  <a:pt x="111463" y="998361"/>
                </a:lnTo>
                <a:lnTo>
                  <a:pt x="74250" y="979542"/>
                </a:lnTo>
                <a:lnTo>
                  <a:pt x="43080" y="952447"/>
                </a:lnTo>
                <a:lnTo>
                  <a:pt x="19375" y="918501"/>
                </a:lnTo>
                <a:lnTo>
                  <a:pt x="4559" y="879131"/>
                </a:lnTo>
                <a:lnTo>
                  <a:pt x="0" y="168021"/>
                </a:lnTo>
                <a:close/>
              </a:path>
            </a:pathLst>
          </a:custGeom>
          <a:noFill/>
          <a:ln w="25400">
            <a:solidFill>
              <a:srgbClr val="00AF5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object 2"/>
          <p:cNvSpPr>
            <a:spLocks noChangeArrowheads="1"/>
          </p:cNvSpPr>
          <p:nvPr/>
        </p:nvSpPr>
        <p:spPr bwMode="auto">
          <a:xfrm>
            <a:off x="2424113" y="60325"/>
            <a:ext cx="4491037" cy="9779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0" name="object 3"/>
          <p:cNvSpPr>
            <a:spLocks noChangeArrowheads="1"/>
          </p:cNvSpPr>
          <p:nvPr/>
        </p:nvSpPr>
        <p:spPr bwMode="auto">
          <a:xfrm>
            <a:off x="277813" y="1517650"/>
            <a:ext cx="4205287" cy="24622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1" name="object 4"/>
          <p:cNvSpPr>
            <a:spLocks noChangeArrowheads="1"/>
          </p:cNvSpPr>
          <p:nvPr/>
        </p:nvSpPr>
        <p:spPr bwMode="auto">
          <a:xfrm>
            <a:off x="392113" y="1241425"/>
            <a:ext cx="3963987" cy="7842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2" name="object 5"/>
          <p:cNvSpPr>
            <a:spLocks noChangeArrowheads="1"/>
          </p:cNvSpPr>
          <p:nvPr/>
        </p:nvSpPr>
        <p:spPr bwMode="auto">
          <a:xfrm>
            <a:off x="1497013" y="1320800"/>
            <a:ext cx="1722437" cy="6794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3" name="object 6"/>
          <p:cNvSpPr txBox="1">
            <a:spLocks noChangeArrowheads="1"/>
          </p:cNvSpPr>
          <p:nvPr/>
        </p:nvSpPr>
        <p:spPr bwMode="auto">
          <a:xfrm>
            <a:off x="1674813" y="1400175"/>
            <a:ext cx="13430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2400" b="1">
                <a:solidFill>
                  <a:srgbClr val="FFFFFF"/>
                </a:solidFill>
                <a:latin typeface="Calibri" pitchFamily="34" charset="0"/>
              </a:rPr>
              <a:t>ДЕФИЦИТ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12294" name="object 7"/>
          <p:cNvSpPr>
            <a:spLocks noChangeArrowheads="1"/>
          </p:cNvSpPr>
          <p:nvPr/>
        </p:nvSpPr>
        <p:spPr bwMode="auto">
          <a:xfrm>
            <a:off x="2813050" y="1320800"/>
            <a:ext cx="474663" cy="6794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5" name="object 8"/>
          <p:cNvSpPr>
            <a:spLocks noChangeArrowheads="1"/>
          </p:cNvSpPr>
          <p:nvPr/>
        </p:nvSpPr>
        <p:spPr bwMode="auto">
          <a:xfrm>
            <a:off x="4668838" y="1520825"/>
            <a:ext cx="4208462" cy="245903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6" name="object 9"/>
          <p:cNvSpPr>
            <a:spLocks noChangeArrowheads="1"/>
          </p:cNvSpPr>
          <p:nvPr/>
        </p:nvSpPr>
        <p:spPr bwMode="auto">
          <a:xfrm>
            <a:off x="4835525" y="1246188"/>
            <a:ext cx="3949700" cy="7842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7" name="object 10"/>
          <p:cNvSpPr>
            <a:spLocks noChangeArrowheads="1"/>
          </p:cNvSpPr>
          <p:nvPr/>
        </p:nvSpPr>
        <p:spPr bwMode="auto">
          <a:xfrm>
            <a:off x="5829300" y="1325563"/>
            <a:ext cx="1933575" cy="67945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8" name="object 11"/>
          <p:cNvSpPr txBox="1">
            <a:spLocks noChangeArrowheads="1"/>
          </p:cNvSpPr>
          <p:nvPr/>
        </p:nvSpPr>
        <p:spPr bwMode="auto">
          <a:xfrm>
            <a:off x="6007100" y="1404938"/>
            <a:ext cx="15557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2400" b="1">
                <a:solidFill>
                  <a:srgbClr val="FFFFFF"/>
                </a:solidFill>
                <a:latin typeface="Calibri" pitchFamily="34" charset="0"/>
              </a:rPr>
              <a:t>ПРОФИЦИТ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12299" name="object 12"/>
          <p:cNvSpPr>
            <a:spLocks noChangeArrowheads="1"/>
          </p:cNvSpPr>
          <p:nvPr/>
        </p:nvSpPr>
        <p:spPr bwMode="auto">
          <a:xfrm>
            <a:off x="7358063" y="1325563"/>
            <a:ext cx="473075" cy="6794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00" name="object 13"/>
          <p:cNvSpPr>
            <a:spLocks noChangeArrowheads="1"/>
          </p:cNvSpPr>
          <p:nvPr/>
        </p:nvSpPr>
        <p:spPr bwMode="auto">
          <a:xfrm>
            <a:off x="452438" y="2093913"/>
            <a:ext cx="3783012" cy="70167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01" name="object 14"/>
          <p:cNvSpPr>
            <a:spLocks noChangeArrowheads="1"/>
          </p:cNvSpPr>
          <p:nvPr/>
        </p:nvSpPr>
        <p:spPr bwMode="auto">
          <a:xfrm>
            <a:off x="444500" y="2894013"/>
            <a:ext cx="3781425" cy="70167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02" name="object 15"/>
          <p:cNvSpPr txBox="1">
            <a:spLocks noChangeArrowheads="1"/>
          </p:cNvSpPr>
          <p:nvPr/>
        </p:nvSpPr>
        <p:spPr bwMode="auto">
          <a:xfrm>
            <a:off x="592138" y="2260600"/>
            <a:ext cx="281463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0638"/>
            <a:r>
              <a:rPr lang="ru-RU" sz="2200" b="1" dirty="0">
                <a:latin typeface="Calibri" pitchFamily="34" charset="0"/>
              </a:rPr>
              <a:t>Накопленные резервы</a:t>
            </a:r>
            <a:endParaRPr lang="ru-RU" sz="2200" dirty="0">
              <a:latin typeface="Calibri" pitchFamily="34" charset="0"/>
            </a:endParaRPr>
          </a:p>
          <a:p>
            <a:pPr marL="20638">
              <a:lnSpc>
                <a:spcPts val="650"/>
              </a:lnSpc>
              <a:spcBef>
                <a:spcPts val="13"/>
              </a:spcBef>
            </a:pPr>
            <a:endParaRPr lang="ru-RU" sz="600" dirty="0">
              <a:latin typeface="Calibri" pitchFamily="34" charset="0"/>
            </a:endParaRPr>
          </a:p>
          <a:p>
            <a:pPr marL="206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206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206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20638"/>
            <a:r>
              <a:rPr lang="ru-RU" sz="2200" b="1" dirty="0" smtClean="0">
                <a:latin typeface="Calibri" pitchFamily="34" charset="0"/>
              </a:rPr>
              <a:t>Муниципальный </a:t>
            </a:r>
            <a:r>
              <a:rPr lang="ru-RU" sz="2200" b="1" dirty="0">
                <a:latin typeface="Calibri" pitchFamily="34" charset="0"/>
              </a:rPr>
              <a:t>долг</a:t>
            </a:r>
            <a:endParaRPr lang="ru-RU" sz="2200" dirty="0">
              <a:latin typeface="Calibri" pitchFamily="34" charset="0"/>
            </a:endParaRPr>
          </a:p>
        </p:txBody>
      </p:sp>
      <p:sp>
        <p:nvSpPr>
          <p:cNvPr id="12303" name="object 16"/>
          <p:cNvSpPr>
            <a:spLocks noChangeArrowheads="1"/>
          </p:cNvSpPr>
          <p:nvPr/>
        </p:nvSpPr>
        <p:spPr bwMode="auto">
          <a:xfrm>
            <a:off x="3486150" y="2211388"/>
            <a:ext cx="427038" cy="471487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04" name="object 17"/>
          <p:cNvSpPr>
            <a:spLocks noChangeArrowheads="1"/>
          </p:cNvSpPr>
          <p:nvPr/>
        </p:nvSpPr>
        <p:spPr bwMode="auto">
          <a:xfrm>
            <a:off x="3486150" y="3006725"/>
            <a:ext cx="427038" cy="471488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05" name="object 18"/>
          <p:cNvSpPr>
            <a:spLocks noChangeArrowheads="1"/>
          </p:cNvSpPr>
          <p:nvPr/>
        </p:nvSpPr>
        <p:spPr bwMode="auto">
          <a:xfrm>
            <a:off x="4918075" y="2093913"/>
            <a:ext cx="3781425" cy="701675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06" name="object 19"/>
          <p:cNvSpPr>
            <a:spLocks noChangeArrowheads="1"/>
          </p:cNvSpPr>
          <p:nvPr/>
        </p:nvSpPr>
        <p:spPr bwMode="auto">
          <a:xfrm>
            <a:off x="4908550" y="2894013"/>
            <a:ext cx="3783013" cy="701675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07" name="object 20"/>
          <p:cNvSpPr txBox="1">
            <a:spLocks noChangeArrowheads="1"/>
          </p:cNvSpPr>
          <p:nvPr/>
        </p:nvSpPr>
        <p:spPr bwMode="auto">
          <a:xfrm>
            <a:off x="5057775" y="2260600"/>
            <a:ext cx="28130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0638"/>
            <a:r>
              <a:rPr lang="ru-RU" sz="2200" b="1" dirty="0">
                <a:latin typeface="Calibri" pitchFamily="34" charset="0"/>
              </a:rPr>
              <a:t>Накопленные резервы</a:t>
            </a:r>
            <a:endParaRPr lang="ru-RU" sz="2200" dirty="0">
              <a:latin typeface="Calibri" pitchFamily="34" charset="0"/>
            </a:endParaRPr>
          </a:p>
          <a:p>
            <a:pPr marL="20638">
              <a:lnSpc>
                <a:spcPts val="650"/>
              </a:lnSpc>
              <a:spcBef>
                <a:spcPts val="13"/>
              </a:spcBef>
            </a:pPr>
            <a:endParaRPr lang="ru-RU" sz="600" dirty="0">
              <a:latin typeface="Calibri" pitchFamily="34" charset="0"/>
            </a:endParaRPr>
          </a:p>
          <a:p>
            <a:pPr marL="206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206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206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20638"/>
            <a:r>
              <a:rPr lang="ru-RU" sz="2200" b="1" dirty="0" smtClean="0">
                <a:latin typeface="Calibri" pitchFamily="34" charset="0"/>
              </a:rPr>
              <a:t>Муниципальный </a:t>
            </a:r>
            <a:r>
              <a:rPr lang="ru-RU" sz="2200" b="1" dirty="0">
                <a:latin typeface="Calibri" pitchFamily="34" charset="0"/>
              </a:rPr>
              <a:t>долг</a:t>
            </a:r>
            <a:endParaRPr lang="ru-RU" sz="2200" dirty="0">
              <a:latin typeface="Calibri" pitchFamily="34" charset="0"/>
            </a:endParaRPr>
          </a:p>
        </p:txBody>
      </p:sp>
      <p:sp>
        <p:nvSpPr>
          <p:cNvPr id="12308" name="object 21"/>
          <p:cNvSpPr>
            <a:spLocks noChangeArrowheads="1"/>
          </p:cNvSpPr>
          <p:nvPr/>
        </p:nvSpPr>
        <p:spPr bwMode="auto">
          <a:xfrm>
            <a:off x="7948613" y="2206625"/>
            <a:ext cx="430212" cy="469900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09" name="object 22"/>
          <p:cNvSpPr>
            <a:spLocks noChangeArrowheads="1"/>
          </p:cNvSpPr>
          <p:nvPr/>
        </p:nvSpPr>
        <p:spPr bwMode="auto">
          <a:xfrm>
            <a:off x="7948613" y="3013075"/>
            <a:ext cx="430212" cy="469900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10" name="object 23"/>
          <p:cNvSpPr txBox="1">
            <a:spLocks noChangeArrowheads="1"/>
          </p:cNvSpPr>
          <p:nvPr/>
        </p:nvSpPr>
        <p:spPr bwMode="auto">
          <a:xfrm>
            <a:off x="536575" y="4319588"/>
            <a:ext cx="36322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algn="ctr"/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При дефицитном бюджете растет долг и (или) снижаются остатки средств (накопления)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12311" name="object 24"/>
          <p:cNvSpPr txBox="1">
            <a:spLocks noChangeArrowheads="1"/>
          </p:cNvSpPr>
          <p:nvPr/>
        </p:nvSpPr>
        <p:spPr bwMode="auto">
          <a:xfrm>
            <a:off x="4835525" y="4319588"/>
            <a:ext cx="3767138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algn="ctr"/>
            <a:r>
              <a:rPr lang="ru-RU" sz="2400" b="1">
                <a:solidFill>
                  <a:srgbClr val="00AF50"/>
                </a:solidFill>
                <a:latin typeface="Calibri" pitchFamily="34" charset="0"/>
              </a:rPr>
              <a:t>При профицитном бюджете снижается долг или (или) растут остатки средств (накопления)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рямоугольник 39"/>
          <p:cNvSpPr>
            <a:spLocks noChangeArrowheads="1"/>
          </p:cNvSpPr>
          <p:nvPr/>
        </p:nvSpPr>
        <p:spPr bwMode="auto">
          <a:xfrm>
            <a:off x="838200" y="1752600"/>
            <a:ext cx="7696200" cy="838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3314" name="Прямоугольник 38"/>
          <p:cNvSpPr>
            <a:spLocks noChangeArrowheads="1"/>
          </p:cNvSpPr>
          <p:nvPr/>
        </p:nvSpPr>
        <p:spPr bwMode="auto">
          <a:xfrm>
            <a:off x="838200" y="5181600"/>
            <a:ext cx="7696200" cy="8382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3315" name="Прямоугольник 37"/>
          <p:cNvSpPr>
            <a:spLocks noChangeArrowheads="1"/>
          </p:cNvSpPr>
          <p:nvPr/>
        </p:nvSpPr>
        <p:spPr bwMode="auto">
          <a:xfrm>
            <a:off x="838200" y="2590800"/>
            <a:ext cx="7696200" cy="2590800"/>
          </a:xfrm>
          <a:prstGeom prst="rect">
            <a:avLst/>
          </a:prstGeom>
          <a:gradFill rotWithShape="0">
            <a:gsLst>
              <a:gs pos="0">
                <a:srgbClr val="2BE31D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81000" y="228600"/>
            <a:ext cx="8458200" cy="76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0000"/>
                </a:solidFill>
              </a:rPr>
              <a:t>Основные параметры бюджета муниципального района</a:t>
            </a:r>
          </a:p>
        </p:txBody>
      </p:sp>
      <p:graphicFrame>
        <p:nvGraphicFramePr>
          <p:cNvPr id="13361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182033"/>
              </p:ext>
            </p:extLst>
          </p:nvPr>
        </p:nvGraphicFramePr>
        <p:xfrm>
          <a:off x="838200" y="1752600"/>
          <a:ext cx="7696200" cy="4270377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Уточненный план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Исполнение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Процент исполнения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Доходы всего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518 486,6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523 012,3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100,9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Из них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Налоговые и неналоговые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149 988,5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167 102,3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111,4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368 498,1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355 910,1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96,6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Расходы всего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548 223,7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527 934,2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96,3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Дефицит (Профицит)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-29 737,1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-4 921,9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3359" name="Прямоугольник 32"/>
          <p:cNvSpPr>
            <a:spLocks noChangeArrowheads="1"/>
          </p:cNvSpPr>
          <p:nvPr/>
        </p:nvSpPr>
        <p:spPr bwMode="auto">
          <a:xfrm>
            <a:off x="6324600" y="1143000"/>
            <a:ext cx="2057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Тыс. руб.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object 2"/>
          <p:cNvSpPr>
            <a:spLocks/>
          </p:cNvSpPr>
          <p:nvPr/>
        </p:nvSpPr>
        <p:spPr bwMode="auto">
          <a:xfrm>
            <a:off x="7634288" y="3213100"/>
            <a:ext cx="0" cy="141288"/>
          </a:xfrm>
          <a:custGeom>
            <a:avLst/>
            <a:gdLst>
              <a:gd name="T0" fmla="*/ 0 w 126"/>
              <a:gd name="T1" fmla="*/ 0 h 142112"/>
              <a:gd name="T2" fmla="*/ 0 w 126"/>
              <a:gd name="T3" fmla="*/ 138845 h 142112"/>
              <a:gd name="T4" fmla="*/ 0 60000 65536"/>
              <a:gd name="T5" fmla="*/ 0 60000 65536"/>
              <a:gd name="T6" fmla="*/ 0 w 126"/>
              <a:gd name="T7" fmla="*/ 0 h 142112"/>
              <a:gd name="T8" fmla="*/ 0 w 126"/>
              <a:gd name="T9" fmla="*/ 142112 h 142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6" h="142112">
                <a:moveTo>
                  <a:pt x="0" y="0"/>
                </a:moveTo>
                <a:lnTo>
                  <a:pt x="126" y="14211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4338" name="object 3"/>
          <p:cNvSpPr>
            <a:spLocks/>
          </p:cNvSpPr>
          <p:nvPr/>
        </p:nvSpPr>
        <p:spPr bwMode="auto">
          <a:xfrm>
            <a:off x="4519613" y="2303463"/>
            <a:ext cx="4762" cy="579437"/>
          </a:xfrm>
          <a:custGeom>
            <a:avLst/>
            <a:gdLst>
              <a:gd name="T0" fmla="*/ 0 w 5080"/>
              <a:gd name="T1" fmla="*/ 0 h 579119"/>
              <a:gd name="T2" fmla="*/ 3923 w 5080"/>
              <a:gd name="T3" fmla="*/ 580392 h 579119"/>
              <a:gd name="T4" fmla="*/ 0 60000 65536"/>
              <a:gd name="T5" fmla="*/ 0 60000 65536"/>
              <a:gd name="T6" fmla="*/ 0 w 5080"/>
              <a:gd name="T7" fmla="*/ 0 h 579119"/>
              <a:gd name="T8" fmla="*/ 5080 w 5080"/>
              <a:gd name="T9" fmla="*/ 579119 h 5791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080" h="579119">
                <a:moveTo>
                  <a:pt x="0" y="0"/>
                </a:moveTo>
                <a:lnTo>
                  <a:pt x="5080" y="57911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4339" name="object 4"/>
          <p:cNvSpPr>
            <a:spLocks/>
          </p:cNvSpPr>
          <p:nvPr/>
        </p:nvSpPr>
        <p:spPr bwMode="auto">
          <a:xfrm>
            <a:off x="1684338" y="2216150"/>
            <a:ext cx="2840037" cy="579438"/>
          </a:xfrm>
          <a:custGeom>
            <a:avLst/>
            <a:gdLst>
              <a:gd name="T0" fmla="*/ 0 w 2840482"/>
              <a:gd name="T1" fmla="*/ 580393 h 579120"/>
              <a:gd name="T2" fmla="*/ 0 w 2840482"/>
              <a:gd name="T3" fmla="*/ 290196 h 579120"/>
              <a:gd name="T4" fmla="*/ 2838699 w 2840482"/>
              <a:gd name="T5" fmla="*/ 290196 h 579120"/>
              <a:gd name="T6" fmla="*/ 2838699 w 2840482"/>
              <a:gd name="T7" fmla="*/ 0 h 579120"/>
              <a:gd name="T8" fmla="*/ 0 60000 65536"/>
              <a:gd name="T9" fmla="*/ 0 60000 65536"/>
              <a:gd name="T10" fmla="*/ 0 60000 65536"/>
              <a:gd name="T11" fmla="*/ 0 60000 65536"/>
              <a:gd name="T12" fmla="*/ 0 w 2840482"/>
              <a:gd name="T13" fmla="*/ 0 h 579120"/>
              <a:gd name="T14" fmla="*/ 2840482 w 2840482"/>
              <a:gd name="T15" fmla="*/ 579120 h 5791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40482" h="579120">
                <a:moveTo>
                  <a:pt x="0" y="579120"/>
                </a:moveTo>
                <a:lnTo>
                  <a:pt x="0" y="289560"/>
                </a:lnTo>
                <a:lnTo>
                  <a:pt x="2840482" y="289560"/>
                </a:lnTo>
                <a:lnTo>
                  <a:pt x="284048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4340" name="object 5"/>
          <p:cNvSpPr>
            <a:spLocks/>
          </p:cNvSpPr>
          <p:nvPr/>
        </p:nvSpPr>
        <p:spPr bwMode="auto">
          <a:xfrm>
            <a:off x="4524375" y="3302000"/>
            <a:ext cx="0" cy="74613"/>
          </a:xfrm>
          <a:custGeom>
            <a:avLst/>
            <a:gdLst>
              <a:gd name="T0" fmla="*/ 0 h 73533"/>
              <a:gd name="T1" fmla="*/ 77949 h 73533"/>
              <a:gd name="T2" fmla="*/ 0 60000 65536"/>
              <a:gd name="T3" fmla="*/ 0 60000 65536"/>
              <a:gd name="T4" fmla="*/ 0 h 73533"/>
              <a:gd name="T5" fmla="*/ 73533 h 73533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73533">
                <a:moveTo>
                  <a:pt x="0" y="0"/>
                </a:moveTo>
                <a:lnTo>
                  <a:pt x="0" y="7353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4341" name="object 6"/>
          <p:cNvSpPr>
            <a:spLocks noChangeArrowheads="1"/>
          </p:cNvSpPr>
          <p:nvPr/>
        </p:nvSpPr>
        <p:spPr bwMode="auto">
          <a:xfrm>
            <a:off x="2325688" y="0"/>
            <a:ext cx="4751387" cy="11985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2" name="object 7"/>
          <p:cNvSpPr>
            <a:spLocks/>
          </p:cNvSpPr>
          <p:nvPr/>
        </p:nvSpPr>
        <p:spPr bwMode="auto">
          <a:xfrm>
            <a:off x="7832725" y="3284538"/>
            <a:ext cx="0" cy="261937"/>
          </a:xfrm>
          <a:custGeom>
            <a:avLst/>
            <a:gdLst>
              <a:gd name="T0" fmla="*/ 265204 h 260857"/>
              <a:gd name="T1" fmla="*/ 0 h 260857"/>
              <a:gd name="T2" fmla="*/ 0 60000 65536"/>
              <a:gd name="T3" fmla="*/ 0 60000 65536"/>
              <a:gd name="T4" fmla="*/ 0 h 260857"/>
              <a:gd name="T5" fmla="*/ 260857 h 26085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60857">
                <a:moveTo>
                  <a:pt x="0" y="260857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4343" name="object 8"/>
          <p:cNvSpPr>
            <a:spLocks/>
          </p:cNvSpPr>
          <p:nvPr/>
        </p:nvSpPr>
        <p:spPr bwMode="auto">
          <a:xfrm>
            <a:off x="1692275" y="3040063"/>
            <a:ext cx="0" cy="533400"/>
          </a:xfrm>
          <a:custGeom>
            <a:avLst/>
            <a:gdLst>
              <a:gd name="T0" fmla="*/ 0 h 533400"/>
              <a:gd name="T1" fmla="*/ 533400 h 533400"/>
              <a:gd name="T2" fmla="*/ 0 60000 65536"/>
              <a:gd name="T3" fmla="*/ 0 60000 65536"/>
              <a:gd name="T4" fmla="*/ 0 h 533400"/>
              <a:gd name="T5" fmla="*/ 533400 h 5334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4344" name="object 9"/>
          <p:cNvSpPr>
            <a:spLocks noChangeArrowheads="1"/>
          </p:cNvSpPr>
          <p:nvPr/>
        </p:nvSpPr>
        <p:spPr bwMode="auto">
          <a:xfrm>
            <a:off x="3200400" y="1066800"/>
            <a:ext cx="2495550" cy="14398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5" name="object 12"/>
          <p:cNvSpPr txBox="1">
            <a:spLocks noChangeArrowheads="1"/>
          </p:cNvSpPr>
          <p:nvPr/>
        </p:nvSpPr>
        <p:spPr bwMode="auto">
          <a:xfrm>
            <a:off x="3429000" y="1143000"/>
            <a:ext cx="1962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algn="ctr"/>
            <a:r>
              <a:rPr lang="ru-RU" sz="2000" b="1" dirty="0">
                <a:solidFill>
                  <a:srgbClr val="FFFFFF"/>
                </a:solidFill>
                <a:latin typeface="Calibri" pitchFamily="34" charset="0"/>
              </a:rPr>
              <a:t>Доходы бюджета </a:t>
            </a:r>
            <a:r>
              <a:rPr lang="ru-RU" sz="2000" b="1" dirty="0" err="1">
                <a:solidFill>
                  <a:srgbClr val="FFFFFF"/>
                </a:solidFill>
                <a:latin typeface="Calibri" pitchFamily="34" charset="0"/>
              </a:rPr>
              <a:t>мунципального</a:t>
            </a:r>
            <a:r>
              <a:rPr lang="ru-RU" sz="2000" b="1" dirty="0">
                <a:solidFill>
                  <a:srgbClr val="FFFFFF"/>
                </a:solidFill>
                <a:latin typeface="Calibri" pitchFamily="34" charset="0"/>
              </a:rPr>
              <a:t> района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4346" name="object 13"/>
          <p:cNvSpPr>
            <a:spLocks noChangeArrowheads="1"/>
          </p:cNvSpPr>
          <p:nvPr/>
        </p:nvSpPr>
        <p:spPr bwMode="auto">
          <a:xfrm>
            <a:off x="5286375" y="1717675"/>
            <a:ext cx="460375" cy="6302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7" name="object 14"/>
          <p:cNvSpPr>
            <a:spLocks noChangeArrowheads="1"/>
          </p:cNvSpPr>
          <p:nvPr/>
        </p:nvSpPr>
        <p:spPr bwMode="auto">
          <a:xfrm>
            <a:off x="5308600" y="1724025"/>
            <a:ext cx="417513" cy="5873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8" name="object 15"/>
          <p:cNvSpPr>
            <a:spLocks noChangeArrowheads="1"/>
          </p:cNvSpPr>
          <p:nvPr/>
        </p:nvSpPr>
        <p:spPr bwMode="auto">
          <a:xfrm>
            <a:off x="6223000" y="2552700"/>
            <a:ext cx="2801938" cy="10255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9" name="object 16"/>
          <p:cNvSpPr>
            <a:spLocks noChangeArrowheads="1"/>
          </p:cNvSpPr>
          <p:nvPr/>
        </p:nvSpPr>
        <p:spPr bwMode="auto">
          <a:xfrm>
            <a:off x="6540500" y="2570163"/>
            <a:ext cx="2219325" cy="630237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50" name="object 17"/>
          <p:cNvSpPr>
            <a:spLocks noChangeArrowheads="1"/>
          </p:cNvSpPr>
          <p:nvPr/>
        </p:nvSpPr>
        <p:spPr bwMode="auto">
          <a:xfrm>
            <a:off x="6562725" y="2574925"/>
            <a:ext cx="2176463" cy="588963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51" name="object 18"/>
          <p:cNvSpPr txBox="1">
            <a:spLocks noChangeArrowheads="1"/>
          </p:cNvSpPr>
          <p:nvPr/>
        </p:nvSpPr>
        <p:spPr bwMode="auto">
          <a:xfrm>
            <a:off x="6731000" y="2663825"/>
            <a:ext cx="1789113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Безвозмездные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4352" name="object 19"/>
          <p:cNvSpPr>
            <a:spLocks noChangeArrowheads="1"/>
          </p:cNvSpPr>
          <p:nvPr/>
        </p:nvSpPr>
        <p:spPr bwMode="auto">
          <a:xfrm>
            <a:off x="6721475" y="2874963"/>
            <a:ext cx="1804988" cy="630237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53" name="object 20"/>
          <p:cNvSpPr>
            <a:spLocks noChangeArrowheads="1"/>
          </p:cNvSpPr>
          <p:nvPr/>
        </p:nvSpPr>
        <p:spPr bwMode="auto">
          <a:xfrm>
            <a:off x="6742113" y="2879725"/>
            <a:ext cx="1763712" cy="588963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54" name="object 21"/>
          <p:cNvSpPr txBox="1">
            <a:spLocks noChangeArrowheads="1"/>
          </p:cNvSpPr>
          <p:nvPr/>
        </p:nvSpPr>
        <p:spPr bwMode="auto">
          <a:xfrm>
            <a:off x="6910388" y="2968625"/>
            <a:ext cx="14303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поступления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4355" name="object 22"/>
          <p:cNvSpPr>
            <a:spLocks noChangeArrowheads="1"/>
          </p:cNvSpPr>
          <p:nvPr/>
        </p:nvSpPr>
        <p:spPr bwMode="auto">
          <a:xfrm>
            <a:off x="8124825" y="2874963"/>
            <a:ext cx="460375" cy="6302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56" name="object 23"/>
          <p:cNvSpPr>
            <a:spLocks noChangeArrowheads="1"/>
          </p:cNvSpPr>
          <p:nvPr/>
        </p:nvSpPr>
        <p:spPr bwMode="auto">
          <a:xfrm>
            <a:off x="8145463" y="2879725"/>
            <a:ext cx="417512" cy="58896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57" name="object 24"/>
          <p:cNvSpPr>
            <a:spLocks noChangeArrowheads="1"/>
          </p:cNvSpPr>
          <p:nvPr/>
        </p:nvSpPr>
        <p:spPr bwMode="auto">
          <a:xfrm>
            <a:off x="3217863" y="2682875"/>
            <a:ext cx="2938462" cy="74295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58" name="object 25"/>
          <p:cNvSpPr>
            <a:spLocks noChangeArrowheads="1"/>
          </p:cNvSpPr>
          <p:nvPr/>
        </p:nvSpPr>
        <p:spPr bwMode="auto">
          <a:xfrm>
            <a:off x="3260725" y="2722563"/>
            <a:ext cx="2792413" cy="630237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59" name="object 26"/>
          <p:cNvSpPr>
            <a:spLocks noChangeArrowheads="1"/>
          </p:cNvSpPr>
          <p:nvPr/>
        </p:nvSpPr>
        <p:spPr bwMode="auto">
          <a:xfrm>
            <a:off x="3282950" y="2727325"/>
            <a:ext cx="2749550" cy="588963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60" name="object 27"/>
          <p:cNvSpPr txBox="1">
            <a:spLocks noChangeArrowheads="1"/>
          </p:cNvSpPr>
          <p:nvPr/>
        </p:nvSpPr>
        <p:spPr bwMode="auto">
          <a:xfrm>
            <a:off x="3451225" y="2816225"/>
            <a:ext cx="241458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Неналоговые доходы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4361" name="object 28"/>
          <p:cNvSpPr>
            <a:spLocks noChangeArrowheads="1"/>
          </p:cNvSpPr>
          <p:nvPr/>
        </p:nvSpPr>
        <p:spPr bwMode="auto">
          <a:xfrm>
            <a:off x="5651500" y="2722563"/>
            <a:ext cx="460375" cy="6302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62" name="object 29"/>
          <p:cNvSpPr>
            <a:spLocks noChangeArrowheads="1"/>
          </p:cNvSpPr>
          <p:nvPr/>
        </p:nvSpPr>
        <p:spPr bwMode="auto">
          <a:xfrm>
            <a:off x="5672138" y="2727325"/>
            <a:ext cx="417512" cy="58896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63" name="object 30"/>
          <p:cNvSpPr>
            <a:spLocks noChangeArrowheads="1"/>
          </p:cNvSpPr>
          <p:nvPr/>
        </p:nvSpPr>
        <p:spPr bwMode="auto">
          <a:xfrm>
            <a:off x="276225" y="2687638"/>
            <a:ext cx="2806700" cy="738187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64" name="object 31"/>
          <p:cNvSpPr>
            <a:spLocks noChangeArrowheads="1"/>
          </p:cNvSpPr>
          <p:nvPr/>
        </p:nvSpPr>
        <p:spPr bwMode="auto">
          <a:xfrm>
            <a:off x="415925" y="2722563"/>
            <a:ext cx="2525713" cy="630237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65" name="object 32"/>
          <p:cNvSpPr>
            <a:spLocks noChangeArrowheads="1"/>
          </p:cNvSpPr>
          <p:nvPr/>
        </p:nvSpPr>
        <p:spPr bwMode="auto">
          <a:xfrm>
            <a:off x="438150" y="2727325"/>
            <a:ext cx="2481263" cy="588963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66" name="object 33"/>
          <p:cNvSpPr txBox="1">
            <a:spLocks noChangeArrowheads="1"/>
          </p:cNvSpPr>
          <p:nvPr/>
        </p:nvSpPr>
        <p:spPr bwMode="auto">
          <a:xfrm>
            <a:off x="604838" y="2816225"/>
            <a:ext cx="21494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Налоговые доходы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4367" name="object 34"/>
          <p:cNvSpPr>
            <a:spLocks noChangeArrowheads="1"/>
          </p:cNvSpPr>
          <p:nvPr/>
        </p:nvSpPr>
        <p:spPr bwMode="auto">
          <a:xfrm>
            <a:off x="2538413" y="2722563"/>
            <a:ext cx="460375" cy="6302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68" name="object 35"/>
          <p:cNvSpPr>
            <a:spLocks noChangeArrowheads="1"/>
          </p:cNvSpPr>
          <p:nvPr/>
        </p:nvSpPr>
        <p:spPr bwMode="auto">
          <a:xfrm>
            <a:off x="2560638" y="2727325"/>
            <a:ext cx="417512" cy="58896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69" name="object 36"/>
          <p:cNvSpPr>
            <a:spLocks noChangeArrowheads="1"/>
          </p:cNvSpPr>
          <p:nvPr/>
        </p:nvSpPr>
        <p:spPr bwMode="auto">
          <a:xfrm>
            <a:off x="290513" y="3328988"/>
            <a:ext cx="2762250" cy="3529012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70" name="object 37"/>
          <p:cNvSpPr txBox="1">
            <a:spLocks noChangeArrowheads="1"/>
          </p:cNvSpPr>
          <p:nvPr/>
        </p:nvSpPr>
        <p:spPr bwMode="auto">
          <a:xfrm>
            <a:off x="579438" y="3582988"/>
            <a:ext cx="218122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algn="ctr"/>
            <a:r>
              <a:rPr lang="ru-RU" sz="1600" b="1">
                <a:latin typeface="Calibri" pitchFamily="34" charset="0"/>
              </a:rPr>
              <a:t>Поступления от уплаты налогов, установленных Налоговым кодексом Российской Федерации</a:t>
            </a:r>
            <a:r>
              <a:rPr lang="ru-RU" sz="1600">
                <a:latin typeface="Calibri" pitchFamily="34" charset="0"/>
              </a:rPr>
              <a:t>, </a:t>
            </a:r>
          </a:p>
        </p:txBody>
      </p:sp>
      <p:sp>
        <p:nvSpPr>
          <p:cNvPr id="14371" name="object 38"/>
          <p:cNvSpPr txBox="1">
            <a:spLocks noChangeArrowheads="1"/>
          </p:cNvSpPr>
          <p:nvPr/>
        </p:nvSpPr>
        <p:spPr bwMode="auto">
          <a:xfrm>
            <a:off x="685800" y="4648200"/>
            <a:ext cx="16922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27013" indent="-214313"/>
            <a:r>
              <a:rPr lang="ru-RU" sz="1500">
                <a:latin typeface="Calibri" pitchFamily="34" charset="0"/>
              </a:rPr>
              <a:t>→ налог на доходы физических лиц;</a:t>
            </a:r>
          </a:p>
          <a:p>
            <a:pPr marL="227013" indent="-214313"/>
            <a:r>
              <a:rPr lang="ru-RU" sz="1500">
                <a:latin typeface="Calibri" pitchFamily="34" charset="0"/>
              </a:rPr>
              <a:t>→налоги на свокупный доход;</a:t>
            </a:r>
          </a:p>
          <a:p>
            <a:pPr marL="227013" indent="-214313"/>
            <a:r>
              <a:rPr lang="ru-RU" sz="1500">
                <a:latin typeface="Calibri" pitchFamily="34" charset="0"/>
              </a:rPr>
              <a:t>→ другие налоги.</a:t>
            </a:r>
          </a:p>
          <a:p>
            <a:pPr marL="227013" indent="-214313"/>
            <a:endParaRPr lang="ru-RU" sz="1500">
              <a:latin typeface="Calibri" pitchFamily="34" charset="0"/>
            </a:endParaRPr>
          </a:p>
        </p:txBody>
      </p:sp>
      <p:sp>
        <p:nvSpPr>
          <p:cNvPr id="14372" name="object 39"/>
          <p:cNvSpPr>
            <a:spLocks noChangeArrowheads="1"/>
          </p:cNvSpPr>
          <p:nvPr/>
        </p:nvSpPr>
        <p:spPr bwMode="auto">
          <a:xfrm>
            <a:off x="6261100" y="3333750"/>
            <a:ext cx="2730500" cy="3524250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73" name="object 40"/>
          <p:cNvSpPr txBox="1">
            <a:spLocks noChangeArrowheads="1"/>
          </p:cNvSpPr>
          <p:nvPr/>
        </p:nvSpPr>
        <p:spPr bwMode="auto">
          <a:xfrm>
            <a:off x="6400800" y="3505200"/>
            <a:ext cx="234950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algn="ctr"/>
            <a:r>
              <a:rPr lang="ru-RU" sz="1600" b="1">
                <a:latin typeface="Calibri" pitchFamily="34" charset="0"/>
              </a:rPr>
              <a:t>Поступления от других бюджетов бюджетной системы (межбюджетные трансферты), организаций, граждан</a:t>
            </a:r>
          </a:p>
          <a:p>
            <a:pPr marL="12700"/>
            <a:r>
              <a:rPr lang="ru-RU" sz="1600">
                <a:latin typeface="Calibri" pitchFamily="34" charset="0"/>
              </a:rPr>
              <a:t>→дотации;</a:t>
            </a:r>
          </a:p>
          <a:p>
            <a:pPr marL="12700"/>
            <a:r>
              <a:rPr lang="ru-RU" sz="1600">
                <a:latin typeface="Calibri" pitchFamily="34" charset="0"/>
              </a:rPr>
              <a:t>→субсидии;</a:t>
            </a:r>
          </a:p>
          <a:p>
            <a:pPr marL="12700"/>
            <a:r>
              <a:rPr lang="ru-RU" sz="1600">
                <a:latin typeface="Calibri" pitchFamily="34" charset="0"/>
              </a:rPr>
              <a:t>→субвенци;</a:t>
            </a:r>
          </a:p>
          <a:p>
            <a:pPr marL="12700"/>
            <a:r>
              <a:rPr lang="ru-RU" sz="1600">
                <a:latin typeface="Calibri" pitchFamily="34" charset="0"/>
              </a:rPr>
              <a:t>→мебюджетные трансферты;</a:t>
            </a:r>
          </a:p>
          <a:p>
            <a:pPr marL="12700"/>
            <a:r>
              <a:rPr lang="ru-RU" sz="1600">
                <a:latin typeface="Calibri" pitchFamily="34" charset="0"/>
              </a:rPr>
              <a:t>→прочие безвозмездные поступления</a:t>
            </a:r>
          </a:p>
        </p:txBody>
      </p:sp>
      <p:sp>
        <p:nvSpPr>
          <p:cNvPr id="14374" name="object 41"/>
          <p:cNvSpPr>
            <a:spLocks/>
          </p:cNvSpPr>
          <p:nvPr/>
        </p:nvSpPr>
        <p:spPr bwMode="auto">
          <a:xfrm>
            <a:off x="4519613" y="2303463"/>
            <a:ext cx="3103562" cy="404812"/>
          </a:xfrm>
          <a:custGeom>
            <a:avLst/>
            <a:gdLst>
              <a:gd name="T0" fmla="*/ 3102230 w 3104006"/>
              <a:gd name="T1" fmla="*/ 402344 h 405638"/>
              <a:gd name="T2" fmla="*/ 3102230 w 3104006"/>
              <a:gd name="T3" fmla="*/ 201172 h 405638"/>
              <a:gd name="T4" fmla="*/ 0 w 3104006"/>
              <a:gd name="T5" fmla="*/ 201172 h 405638"/>
              <a:gd name="T6" fmla="*/ 0 w 3104006"/>
              <a:gd name="T7" fmla="*/ 0 h 405638"/>
              <a:gd name="T8" fmla="*/ 0 60000 65536"/>
              <a:gd name="T9" fmla="*/ 0 60000 65536"/>
              <a:gd name="T10" fmla="*/ 0 60000 65536"/>
              <a:gd name="T11" fmla="*/ 0 60000 65536"/>
              <a:gd name="T12" fmla="*/ 0 w 3104006"/>
              <a:gd name="T13" fmla="*/ 0 h 405638"/>
              <a:gd name="T14" fmla="*/ 3104006 w 3104006"/>
              <a:gd name="T15" fmla="*/ 405638 h 4056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04006" h="405638">
                <a:moveTo>
                  <a:pt x="3104006" y="405638"/>
                </a:moveTo>
                <a:lnTo>
                  <a:pt x="3104006" y="202818"/>
                </a:lnTo>
                <a:lnTo>
                  <a:pt x="0" y="202818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4375" name="object 42"/>
          <p:cNvSpPr>
            <a:spLocks noGrp="1"/>
          </p:cNvSpPr>
          <p:nvPr>
            <p:ph type="title"/>
          </p:nvPr>
        </p:nvSpPr>
        <p:spPr>
          <a:xfrm>
            <a:off x="360363" y="865188"/>
            <a:ext cx="8423275" cy="338137"/>
          </a:xfrm>
        </p:spPr>
        <p:txBody>
          <a:bodyPr/>
          <a:lstStyle/>
          <a:p>
            <a:pPr marL="53975" eaLnBrk="1" hangingPunct="1"/>
            <a:r>
              <a:rPr lang="ru-RU" sz="2200" b="0">
                <a:latin typeface="Calibri" pitchFamily="34" charset="0"/>
              </a:rPr>
              <a:t>.</a:t>
            </a:r>
            <a:endParaRPr lang="ru-RU" sz="2200">
              <a:latin typeface="Calibri" pitchFamily="34" charset="0"/>
            </a:endParaRPr>
          </a:p>
        </p:txBody>
      </p:sp>
      <p:sp>
        <p:nvSpPr>
          <p:cNvPr id="14376" name="object 43"/>
          <p:cNvSpPr>
            <a:spLocks noChangeArrowheads="1"/>
          </p:cNvSpPr>
          <p:nvPr/>
        </p:nvSpPr>
        <p:spPr bwMode="auto">
          <a:xfrm>
            <a:off x="3186113" y="3328988"/>
            <a:ext cx="2986087" cy="3529012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77" name="object 44"/>
          <p:cNvSpPr txBox="1">
            <a:spLocks noChangeArrowheads="1"/>
          </p:cNvSpPr>
          <p:nvPr/>
        </p:nvSpPr>
        <p:spPr bwMode="auto">
          <a:xfrm>
            <a:off x="3397250" y="3505200"/>
            <a:ext cx="255270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0638" algn="ctr"/>
            <a:r>
              <a:rPr lang="ru-RU" sz="1600" b="1">
                <a:latin typeface="Calibri" pitchFamily="34" charset="0"/>
              </a:rPr>
              <a:t>Поступления от уплаты других пошлин и сборов, установленных законодательством, а также штрафов за нарушение законодательства</a:t>
            </a:r>
            <a:r>
              <a:rPr lang="ru-RU" sz="1600">
                <a:latin typeface="Calibri" pitchFamily="34" charset="0"/>
              </a:rPr>
              <a:t>, </a:t>
            </a:r>
            <a:endParaRPr lang="ru-RU" sz="900">
              <a:latin typeface="Calibri" pitchFamily="34" charset="0"/>
            </a:endParaRPr>
          </a:p>
          <a:p>
            <a:pPr marL="20638"/>
            <a:r>
              <a:rPr lang="ru-RU" sz="1500">
                <a:latin typeface="Calibri" pitchFamily="34" charset="0"/>
              </a:rPr>
              <a:t>→ доходы от использования государственного имущества и земли;</a:t>
            </a:r>
          </a:p>
          <a:p>
            <a:pPr marL="20638"/>
            <a:r>
              <a:rPr lang="ru-RU" sz="1500">
                <a:latin typeface="Calibri" pitchFamily="34" charset="0"/>
              </a:rPr>
              <a:t>→ штрафные санкции;</a:t>
            </a:r>
          </a:p>
          <a:p>
            <a:pPr marL="20638"/>
            <a:r>
              <a:rPr lang="ru-RU" sz="1500">
                <a:latin typeface="Calibri" pitchFamily="34" charset="0"/>
              </a:rPr>
              <a:t>→ другие.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1143000" y="0"/>
            <a:ext cx="7162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Структура налоговых и неналоговых доходов бюджета муниципального района за </a:t>
            </a:r>
            <a:r>
              <a:rPr lang="ru-RU" dirty="0" smtClean="0"/>
              <a:t>2020 </a:t>
            </a:r>
            <a:r>
              <a:rPr lang="ru-RU" dirty="0"/>
              <a:t>год</a:t>
            </a:r>
          </a:p>
        </p:txBody>
      </p:sp>
      <p:sp>
        <p:nvSpPr>
          <p:cNvPr id="50" name="Овал 49"/>
          <p:cNvSpPr/>
          <p:nvPr/>
        </p:nvSpPr>
        <p:spPr>
          <a:xfrm>
            <a:off x="6019800" y="1295400"/>
            <a:ext cx="914400" cy="8382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6553200" y="4953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1752600" y="1143000"/>
            <a:ext cx="838200" cy="838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5365" name="Диаграмма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6927153"/>
              </p:ext>
            </p:extLst>
          </p:nvPr>
        </p:nvGraphicFramePr>
        <p:xfrm>
          <a:off x="495300" y="1229796"/>
          <a:ext cx="7302500" cy="526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8" name="Worksheet" r:id="rId3" imgW="7468247" imgH="5182049" progId="Excel.Sheet.8">
                  <p:embed/>
                </p:oleObj>
              </mc:Choice>
              <mc:Fallback>
                <p:oleObj name="Worksheet" r:id="rId3" imgW="7468247" imgH="5182049" progId="Excel.Sheet.8">
                  <p:embed/>
                  <p:pic>
                    <p:nvPicPr>
                      <p:cNvPr id="0" name="Picture 11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1229796"/>
                        <a:ext cx="7302500" cy="526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0" name="object 2"/>
          <p:cNvSpPr>
            <a:spLocks noChangeArrowheads="1"/>
          </p:cNvSpPr>
          <p:nvPr/>
        </p:nvSpPr>
        <p:spPr bwMode="auto">
          <a:xfrm>
            <a:off x="2901950" y="2613025"/>
            <a:ext cx="2527300" cy="2527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1" name="object 4"/>
          <p:cNvSpPr txBox="1">
            <a:spLocks noChangeArrowheads="1"/>
          </p:cNvSpPr>
          <p:nvPr/>
        </p:nvSpPr>
        <p:spPr bwMode="auto">
          <a:xfrm>
            <a:off x="7734300" y="1011238"/>
            <a:ext cx="12827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b="1" i="1">
                <a:latin typeface="Calibri" pitchFamily="34" charset="0"/>
              </a:rPr>
              <a:t>Тыс. рублей</a:t>
            </a:r>
            <a:endParaRPr lang="ru-RU">
              <a:latin typeface="Calibri" pitchFamily="34" charset="0"/>
            </a:endParaRPr>
          </a:p>
        </p:txBody>
      </p:sp>
      <p:sp>
        <p:nvSpPr>
          <p:cNvPr id="15372" name="object 10"/>
          <p:cNvSpPr txBox="1">
            <a:spLocks noChangeArrowheads="1"/>
          </p:cNvSpPr>
          <p:nvPr/>
        </p:nvSpPr>
        <p:spPr bwMode="auto">
          <a:xfrm>
            <a:off x="1874742" y="3770561"/>
            <a:ext cx="1098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2000" dirty="0" smtClean="0">
                <a:latin typeface="Calibri" pitchFamily="34" charset="0"/>
              </a:rPr>
              <a:t>34 999,1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5373" name="object 13"/>
          <p:cNvSpPr txBox="1">
            <a:spLocks noChangeArrowheads="1"/>
          </p:cNvSpPr>
          <p:nvPr/>
        </p:nvSpPr>
        <p:spPr bwMode="auto">
          <a:xfrm>
            <a:off x="3048000" y="1828800"/>
            <a:ext cx="1098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2400" dirty="0" smtClean="0">
                <a:latin typeface="Calibri" pitchFamily="34" charset="0"/>
              </a:rPr>
              <a:t>16 629,3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15374" name="object 14"/>
          <p:cNvSpPr txBox="1">
            <a:spLocks noChangeArrowheads="1"/>
          </p:cNvSpPr>
          <p:nvPr/>
        </p:nvSpPr>
        <p:spPr bwMode="auto">
          <a:xfrm>
            <a:off x="5410200" y="396240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2400" dirty="0" smtClean="0">
                <a:latin typeface="Calibri" pitchFamily="34" charset="0"/>
              </a:rPr>
              <a:t>107 581,2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15375" name="object 15"/>
          <p:cNvSpPr txBox="1">
            <a:spLocks noChangeArrowheads="1"/>
          </p:cNvSpPr>
          <p:nvPr/>
        </p:nvSpPr>
        <p:spPr bwMode="auto">
          <a:xfrm>
            <a:off x="3581400" y="3127375"/>
            <a:ext cx="12954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ВСЕГО:</a:t>
            </a:r>
            <a:endParaRPr lang="ru-RU" sz="2400" dirty="0">
              <a:latin typeface="Calibri" pitchFamily="34" charset="0"/>
            </a:endParaRPr>
          </a:p>
          <a:p>
            <a:pPr algn="ctr"/>
            <a:r>
              <a:rPr lang="ru-RU" sz="2400" b="1" dirty="0" smtClean="0">
                <a:latin typeface="Calibri" pitchFamily="34" charset="0"/>
              </a:rPr>
              <a:t>167 102,2</a:t>
            </a:r>
            <a:endParaRPr lang="ru-RU" sz="2400" b="1" dirty="0">
              <a:latin typeface="Calibri" pitchFamily="34" charset="0"/>
            </a:endParaRPr>
          </a:p>
          <a:p>
            <a:pPr algn="ctr"/>
            <a:endParaRPr lang="ru-RU" sz="2400" dirty="0">
              <a:latin typeface="Calibri" pitchFamily="34" charset="0"/>
            </a:endParaRPr>
          </a:p>
        </p:txBody>
      </p:sp>
      <p:sp>
        <p:nvSpPr>
          <p:cNvPr id="15376" name="object 16"/>
          <p:cNvSpPr txBox="1">
            <a:spLocks noChangeArrowheads="1"/>
          </p:cNvSpPr>
          <p:nvPr/>
        </p:nvSpPr>
        <p:spPr bwMode="auto">
          <a:xfrm>
            <a:off x="381000" y="1524000"/>
            <a:ext cx="118745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7625" indent="-36513"/>
            <a:r>
              <a:rPr lang="ru-RU" sz="1600" b="1" dirty="0">
                <a:latin typeface="Calibri" pitchFamily="34" charset="0"/>
              </a:rPr>
              <a:t>Прочие налоговые доходы </a:t>
            </a:r>
          </a:p>
          <a:p>
            <a:pPr marL="47625" indent="-36513"/>
            <a:r>
              <a:rPr lang="ru-RU" sz="1600" b="1" dirty="0" smtClean="0">
                <a:latin typeface="Calibri" pitchFamily="34" charset="0"/>
              </a:rPr>
              <a:t>7 892,6</a:t>
            </a:r>
          </a:p>
        </p:txBody>
      </p:sp>
      <p:sp>
        <p:nvSpPr>
          <p:cNvPr id="15377" name="object 20"/>
          <p:cNvSpPr txBox="1">
            <a:spLocks noChangeArrowheads="1"/>
          </p:cNvSpPr>
          <p:nvPr/>
        </p:nvSpPr>
        <p:spPr bwMode="auto">
          <a:xfrm>
            <a:off x="1905000" y="1219200"/>
            <a:ext cx="4794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FFFF"/>
                </a:solidFill>
                <a:latin typeface="Calibri" pitchFamily="34" charset="0"/>
              </a:rPr>
              <a:t>4,7</a:t>
            </a:r>
            <a:endParaRPr lang="ru-RU" sz="2000" dirty="0">
              <a:latin typeface="Calibri" pitchFamily="34" charset="0"/>
            </a:endParaRPr>
          </a:p>
          <a:p>
            <a:pPr algn="ctr"/>
            <a:r>
              <a:rPr lang="ru-RU" sz="2000" b="1" i="1" dirty="0">
                <a:solidFill>
                  <a:srgbClr val="FFFFFF"/>
                </a:solidFill>
                <a:latin typeface="Calibri" pitchFamily="34" charset="0"/>
              </a:rPr>
              <a:t>%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5378" name="object 25"/>
          <p:cNvSpPr txBox="1">
            <a:spLocks noChangeArrowheads="1"/>
          </p:cNvSpPr>
          <p:nvPr/>
        </p:nvSpPr>
        <p:spPr bwMode="auto">
          <a:xfrm>
            <a:off x="0" y="5791200"/>
            <a:ext cx="2384425" cy="49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tabLst>
                <a:tab pos="1905000" algn="l"/>
              </a:tabLst>
            </a:pPr>
            <a:r>
              <a:rPr lang="ru-RU" sz="1600" b="1" dirty="0">
                <a:latin typeface="Calibri" pitchFamily="34" charset="0"/>
              </a:rPr>
              <a:t>Неналоговые            </a:t>
            </a:r>
            <a:r>
              <a:rPr lang="ru-RU" sz="1600" b="1" dirty="0" smtClean="0">
                <a:latin typeface="Calibri" pitchFamily="34" charset="0"/>
              </a:rPr>
              <a:t>20,9</a:t>
            </a:r>
            <a:endParaRPr lang="ru-RU" sz="2000" dirty="0">
              <a:latin typeface="Calibri" pitchFamily="34" charset="0"/>
            </a:endParaRPr>
          </a:p>
          <a:p>
            <a:pPr algn="ctr">
              <a:lnSpc>
                <a:spcPts val="1913"/>
              </a:lnSpc>
              <a:tabLst>
                <a:tab pos="1905000" algn="l"/>
              </a:tabLst>
            </a:pPr>
            <a:r>
              <a:rPr lang="ru-RU" sz="1600" b="1" dirty="0">
                <a:latin typeface="Calibri" pitchFamily="34" charset="0"/>
              </a:rPr>
              <a:t>доходы	</a:t>
            </a:r>
            <a:r>
              <a:rPr lang="ru-RU" sz="3000" b="1" i="1" baseline="-14000" dirty="0">
                <a:solidFill>
                  <a:srgbClr val="FFFFFF"/>
                </a:solidFill>
                <a:latin typeface="Calibri" pitchFamily="34" charset="0"/>
              </a:rPr>
              <a:t>%</a:t>
            </a:r>
            <a:endParaRPr lang="ru-RU" sz="3000" baseline="-14000" dirty="0">
              <a:latin typeface="Calibri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248400" y="1447800"/>
            <a:ext cx="533400" cy="55143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tabLst>
                <a:tab pos="762635" algn="l"/>
              </a:tabLst>
              <a:defRPr/>
            </a:pPr>
            <a:r>
              <a:rPr lang="ru-RU" sz="2000" b="1" i="1" dirty="0" smtClean="0">
                <a:solidFill>
                  <a:srgbClr val="FFFFFF"/>
                </a:solidFill>
                <a:latin typeface="Calibri"/>
                <a:cs typeface="Calibri"/>
              </a:rPr>
              <a:t>10,0</a:t>
            </a:r>
            <a:endParaRPr sz="1600" dirty="0">
              <a:latin typeface="Calibri"/>
              <a:cs typeface="Calibri"/>
            </a:endParaRPr>
          </a:p>
          <a:p>
            <a:pPr marL="144780" fontAlgn="auto">
              <a:lnSpc>
                <a:spcPts val="1910"/>
              </a:lnSpc>
              <a:spcBef>
                <a:spcPts val="0"/>
              </a:spcBef>
              <a:spcAft>
                <a:spcPts val="0"/>
              </a:spcAft>
              <a:tabLst>
                <a:tab pos="1096645" algn="l"/>
              </a:tabLst>
              <a:defRPr/>
            </a:pPr>
            <a:r>
              <a:rPr sz="3000" b="1" i="1" baseline="-13888" dirty="0">
                <a:solidFill>
                  <a:srgbClr val="FFFFFF"/>
                </a:solidFill>
                <a:latin typeface="Calibri"/>
                <a:cs typeface="Calibri"/>
              </a:rPr>
              <a:t>%	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5380" name="object 38"/>
          <p:cNvSpPr txBox="1">
            <a:spLocks noChangeArrowheads="1"/>
          </p:cNvSpPr>
          <p:nvPr/>
        </p:nvSpPr>
        <p:spPr bwMode="auto">
          <a:xfrm>
            <a:off x="7381875" y="4594225"/>
            <a:ext cx="163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algn="ctr"/>
            <a:r>
              <a:rPr lang="ru-RU" sz="1600" b="1">
                <a:latin typeface="Calibri" pitchFamily="34" charset="0"/>
              </a:rPr>
              <a:t>Налог на доходы физических лиц</a:t>
            </a:r>
          </a:p>
        </p:txBody>
      </p:sp>
      <p:sp>
        <p:nvSpPr>
          <p:cNvPr id="15381" name="object 42"/>
          <p:cNvSpPr txBox="1">
            <a:spLocks noChangeArrowheads="1"/>
          </p:cNvSpPr>
          <p:nvPr/>
        </p:nvSpPr>
        <p:spPr bwMode="auto">
          <a:xfrm>
            <a:off x="6667500" y="5035474"/>
            <a:ext cx="6858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2000" dirty="0" smtClean="0">
                <a:latin typeface="Calibri" pitchFamily="34" charset="0"/>
              </a:rPr>
              <a:t>64,4</a:t>
            </a:r>
            <a:endParaRPr lang="ru-RU" sz="2000" dirty="0">
              <a:latin typeface="Calibri" pitchFamily="34" charset="0"/>
            </a:endParaRPr>
          </a:p>
          <a:p>
            <a:pPr algn="ctr"/>
            <a:r>
              <a:rPr lang="ru-RU" sz="2000" b="1" i="1" dirty="0">
                <a:solidFill>
                  <a:srgbClr val="FFFFFF"/>
                </a:solidFill>
                <a:latin typeface="Calibri" pitchFamily="34" charset="0"/>
              </a:rPr>
              <a:t>%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5382" name="object 38"/>
          <p:cNvSpPr txBox="1">
            <a:spLocks noChangeArrowheads="1"/>
          </p:cNvSpPr>
          <p:nvPr/>
        </p:nvSpPr>
        <p:spPr bwMode="auto">
          <a:xfrm>
            <a:off x="7010400" y="1447800"/>
            <a:ext cx="16383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algn="ctr"/>
            <a:r>
              <a:rPr lang="ru-RU" sz="1600" b="1">
                <a:latin typeface="Calibri" pitchFamily="34" charset="0"/>
              </a:rPr>
              <a:t>Налоги на совокупный доход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</a:spPr>
      <a:bodyPr wrap="square" lIns="0" tIns="0" rIns="0" bIns="0" rtlCol="0" anchor="ctr">
        <a:spAutoFit/>
      </a:bodyPr>
      <a:lstStyle>
        <a:defPPr algn="ctr">
          <a:defRPr dirty="0"/>
        </a:defPPr>
      </a:lst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1660</TotalTime>
  <Words>1667</Words>
  <Application>Microsoft Office PowerPoint</Application>
  <PresentationFormat>Экран (4:3)</PresentationFormat>
  <Paragraphs>549</Paragraphs>
  <Slides>23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Office Theme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ДОХОДЫ – РАСХОДЫ = ДЕФИЦИТ (ПРОФИЦИТ)</vt:lpstr>
      <vt:lpstr>Презентация PowerPoint</vt:lpstr>
      <vt:lpstr>Презентация PowerPoint</vt:lpstr>
      <vt:lpstr>.</vt:lpstr>
      <vt:lpstr>Презентация PowerPoint</vt:lpstr>
      <vt:lpstr>Темп роста основных источников доходов бюджета муниципального района в 2020 году</vt:lpstr>
      <vt:lpstr>Структура неналоговых доходов бюджета муниципального района в 2020 году составила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KSV-FIN</cp:lastModifiedBy>
  <cp:revision>241</cp:revision>
  <cp:lastPrinted>2018-01-19T06:11:45Z</cp:lastPrinted>
  <dcterms:created xsi:type="dcterms:W3CDTF">2013-10-31T16:19:08Z</dcterms:created>
  <dcterms:modified xsi:type="dcterms:W3CDTF">2021-02-24T05:40:49Z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2013-10-31T00:00:00Z</vt:filetime>
  </property>
  <property fmtid="{D5CDD505-2E9C-101B-9397-08002B2CF9AE}" pid="3" name="LastSaved">
    <vt:filetime>2013-10-31T00:00:00Z</vt:filetime>
  </property>
</Properties>
</file>